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57" r:id="rId5"/>
    <p:sldId id="263" r:id="rId6"/>
    <p:sldId id="264" r:id="rId7"/>
    <p:sldId id="268" r:id="rId8"/>
    <p:sldId id="260" r:id="rId9"/>
    <p:sldId id="261" r:id="rId10"/>
    <p:sldId id="267" r:id="rId11"/>
    <p:sldId id="266" r:id="rId12"/>
    <p:sldId id="269" r:id="rId13"/>
    <p:sldId id="270" r:id="rId14"/>
    <p:sldId id="274" r:id="rId15"/>
    <p:sldId id="277" r:id="rId16"/>
    <p:sldId id="278" r:id="rId17"/>
    <p:sldId id="276" r:id="rId18"/>
    <p:sldId id="271" r:id="rId19"/>
    <p:sldId id="273" r:id="rId20"/>
    <p:sldId id="275"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93A63"/>
    <a:srgbClr val="F2E1F0"/>
    <a:srgbClr val="DB58B4"/>
    <a:srgbClr val="CF55AA"/>
    <a:srgbClr val="C251A0"/>
    <a:srgbClr val="C44FA1"/>
    <a:srgbClr val="964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5B2E6-B02A-ECD7-AC2D-87F93D0C6B27}" v="12" dt="2024-01-30T16:39:11.738"/>
    <p1510:client id="{20757EC4-2640-0551-4624-05CB029851A1}" v="50" dt="2024-01-30T13:58:48.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C2A63-9FBE-4A21-A5B9-7F54F712120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1DC824A-924D-4C29-A1DB-C16BAB9AA511}">
      <dgm:prSet/>
      <dgm:spPr/>
      <dgm:t>
        <a:bodyPr/>
        <a:lstStyle/>
        <a:p>
          <a:r>
            <a:rPr lang="en-US"/>
            <a:t>Facilitate support groups</a:t>
          </a:r>
        </a:p>
      </dgm:t>
    </dgm:pt>
    <dgm:pt modelId="{BD0A3C4A-63A9-422B-ACED-1753018CC4F7}" type="parTrans" cxnId="{4C7DBC8F-21E7-40FF-B318-04E3EF22FAFE}">
      <dgm:prSet/>
      <dgm:spPr/>
      <dgm:t>
        <a:bodyPr/>
        <a:lstStyle/>
        <a:p>
          <a:endParaRPr lang="en-US"/>
        </a:p>
      </dgm:t>
    </dgm:pt>
    <dgm:pt modelId="{A4165E37-09CD-4371-8D59-F3FDE04A80BB}" type="sibTrans" cxnId="{4C7DBC8F-21E7-40FF-B318-04E3EF22FAFE}">
      <dgm:prSet/>
      <dgm:spPr/>
      <dgm:t>
        <a:bodyPr/>
        <a:lstStyle/>
        <a:p>
          <a:endParaRPr lang="en-US"/>
        </a:p>
      </dgm:t>
    </dgm:pt>
    <dgm:pt modelId="{A694DF65-1F8D-49C3-84EA-A65890365A1A}">
      <dgm:prSet/>
      <dgm:spPr/>
      <dgm:t>
        <a:bodyPr/>
        <a:lstStyle/>
        <a:p>
          <a:r>
            <a:rPr lang="en-US"/>
            <a:t>Documentation according to agency policy </a:t>
          </a:r>
        </a:p>
      </dgm:t>
    </dgm:pt>
    <dgm:pt modelId="{7B3C5813-4296-4C15-AB72-F09C490718AC}" type="parTrans" cxnId="{2325F27C-1112-43AD-8BB9-09A95675C3DE}">
      <dgm:prSet/>
      <dgm:spPr/>
      <dgm:t>
        <a:bodyPr/>
        <a:lstStyle/>
        <a:p>
          <a:endParaRPr lang="en-US"/>
        </a:p>
      </dgm:t>
    </dgm:pt>
    <dgm:pt modelId="{D3F2720E-7916-4748-BBD3-CEB203468AA0}" type="sibTrans" cxnId="{2325F27C-1112-43AD-8BB9-09A95675C3DE}">
      <dgm:prSet/>
      <dgm:spPr/>
      <dgm:t>
        <a:bodyPr/>
        <a:lstStyle/>
        <a:p>
          <a:endParaRPr lang="en-US"/>
        </a:p>
      </dgm:t>
    </dgm:pt>
    <dgm:pt modelId="{B3CCC7A7-7678-4918-9D9D-5593F2C6D279}">
      <dgm:prSet/>
      <dgm:spPr/>
      <dgm:t>
        <a:bodyPr/>
        <a:lstStyle/>
        <a:p>
          <a:r>
            <a:rPr lang="en-US"/>
            <a:t>Provide mutual support through established structured, strength-based, equitable relationships based on lived experience navigating a youth serving system </a:t>
          </a:r>
        </a:p>
      </dgm:t>
    </dgm:pt>
    <dgm:pt modelId="{E4279617-46DD-4CE6-A961-47A35496CFE5}" type="parTrans" cxnId="{49B493EC-C530-4D88-A537-49E79678AFD8}">
      <dgm:prSet/>
      <dgm:spPr/>
      <dgm:t>
        <a:bodyPr/>
        <a:lstStyle/>
        <a:p>
          <a:endParaRPr lang="en-US"/>
        </a:p>
      </dgm:t>
    </dgm:pt>
    <dgm:pt modelId="{2EE20E3D-A593-409B-9EA4-F52FD828BCF7}" type="sibTrans" cxnId="{49B493EC-C530-4D88-A537-49E79678AFD8}">
      <dgm:prSet/>
      <dgm:spPr/>
      <dgm:t>
        <a:bodyPr/>
        <a:lstStyle/>
        <a:p>
          <a:endParaRPr lang="en-US"/>
        </a:p>
      </dgm:t>
    </dgm:pt>
    <dgm:pt modelId="{E8C254C9-6054-4D2F-A72B-B3292D444299}">
      <dgm:prSet/>
      <dgm:spPr/>
      <dgm:t>
        <a:bodyPr/>
        <a:lstStyle/>
        <a:p>
          <a:r>
            <a:rPr lang="en-US"/>
            <a:t>Provide connections to outside community resources such as Youth clubs, recreational groups and other mental health supports etc...</a:t>
          </a:r>
        </a:p>
      </dgm:t>
    </dgm:pt>
    <dgm:pt modelId="{701D2631-84B1-4DFA-8C56-F56F5A5EBB69}" type="parTrans" cxnId="{A4D0496E-8D9D-4DBB-B212-B8B425D74B72}">
      <dgm:prSet/>
      <dgm:spPr/>
      <dgm:t>
        <a:bodyPr/>
        <a:lstStyle/>
        <a:p>
          <a:endParaRPr lang="en-US"/>
        </a:p>
      </dgm:t>
    </dgm:pt>
    <dgm:pt modelId="{01550098-4F9F-459D-9CC4-873BAB1108B2}" type="sibTrans" cxnId="{A4D0496E-8D9D-4DBB-B212-B8B425D74B72}">
      <dgm:prSet/>
      <dgm:spPr/>
      <dgm:t>
        <a:bodyPr/>
        <a:lstStyle/>
        <a:p>
          <a:endParaRPr lang="en-US"/>
        </a:p>
      </dgm:t>
    </dgm:pt>
    <dgm:pt modelId="{830D13C1-3385-4B9A-939D-7DFA695DF00D}">
      <dgm:prSet/>
      <dgm:spPr/>
      <dgm:t>
        <a:bodyPr/>
        <a:lstStyle/>
        <a:p>
          <a:r>
            <a:rPr lang="en-US"/>
            <a:t>Empowers families to advocate through coaching, mentoring and modeling</a:t>
          </a:r>
        </a:p>
      </dgm:t>
    </dgm:pt>
    <dgm:pt modelId="{D7EED609-F14B-4131-ADDF-DD88A6A42E66}" type="parTrans" cxnId="{2A27D8C4-1354-41F7-B452-19BBBC2C8F74}">
      <dgm:prSet/>
      <dgm:spPr/>
      <dgm:t>
        <a:bodyPr/>
        <a:lstStyle/>
        <a:p>
          <a:endParaRPr lang="en-US"/>
        </a:p>
      </dgm:t>
    </dgm:pt>
    <dgm:pt modelId="{BDCA2D87-3134-45AF-B081-1D43576AC0F8}" type="sibTrans" cxnId="{2A27D8C4-1354-41F7-B452-19BBBC2C8F74}">
      <dgm:prSet/>
      <dgm:spPr/>
      <dgm:t>
        <a:bodyPr/>
        <a:lstStyle/>
        <a:p>
          <a:endParaRPr lang="en-US"/>
        </a:p>
      </dgm:t>
    </dgm:pt>
    <dgm:pt modelId="{F1D2408E-5B37-4695-A3EB-A0DD1C73AAF5}" type="pres">
      <dgm:prSet presAssocID="{E0DC2A63-9FBE-4A21-A5B9-7F54F7121209}" presName="outerComposite" presStyleCnt="0">
        <dgm:presLayoutVars>
          <dgm:chMax val="5"/>
          <dgm:dir/>
          <dgm:resizeHandles val="exact"/>
        </dgm:presLayoutVars>
      </dgm:prSet>
      <dgm:spPr/>
    </dgm:pt>
    <dgm:pt modelId="{3576166F-ECA0-4AE6-B4C2-A64E38B2057E}" type="pres">
      <dgm:prSet presAssocID="{E0DC2A63-9FBE-4A21-A5B9-7F54F7121209}" presName="dummyMaxCanvas" presStyleCnt="0">
        <dgm:presLayoutVars/>
      </dgm:prSet>
      <dgm:spPr/>
    </dgm:pt>
    <dgm:pt modelId="{0D70D7A8-944E-4EB8-8EFD-4729A7778756}" type="pres">
      <dgm:prSet presAssocID="{E0DC2A63-9FBE-4A21-A5B9-7F54F7121209}" presName="FiveNodes_1" presStyleLbl="node1" presStyleIdx="0" presStyleCnt="5">
        <dgm:presLayoutVars>
          <dgm:bulletEnabled val="1"/>
        </dgm:presLayoutVars>
      </dgm:prSet>
      <dgm:spPr/>
    </dgm:pt>
    <dgm:pt modelId="{4F1F65AF-943F-4A24-8266-6858AE8D0ECD}" type="pres">
      <dgm:prSet presAssocID="{E0DC2A63-9FBE-4A21-A5B9-7F54F7121209}" presName="FiveNodes_2" presStyleLbl="node1" presStyleIdx="1" presStyleCnt="5">
        <dgm:presLayoutVars>
          <dgm:bulletEnabled val="1"/>
        </dgm:presLayoutVars>
      </dgm:prSet>
      <dgm:spPr/>
    </dgm:pt>
    <dgm:pt modelId="{DDDF0434-C0FA-4A44-A82D-1E18093E5A12}" type="pres">
      <dgm:prSet presAssocID="{E0DC2A63-9FBE-4A21-A5B9-7F54F7121209}" presName="FiveNodes_3" presStyleLbl="node1" presStyleIdx="2" presStyleCnt="5">
        <dgm:presLayoutVars>
          <dgm:bulletEnabled val="1"/>
        </dgm:presLayoutVars>
      </dgm:prSet>
      <dgm:spPr/>
    </dgm:pt>
    <dgm:pt modelId="{DFFA3B0D-E176-4525-930F-48B634349B68}" type="pres">
      <dgm:prSet presAssocID="{E0DC2A63-9FBE-4A21-A5B9-7F54F7121209}" presName="FiveNodes_4" presStyleLbl="node1" presStyleIdx="3" presStyleCnt="5">
        <dgm:presLayoutVars>
          <dgm:bulletEnabled val="1"/>
        </dgm:presLayoutVars>
      </dgm:prSet>
      <dgm:spPr/>
    </dgm:pt>
    <dgm:pt modelId="{EF1BAE3D-669E-4A6D-9CBB-CCB2CF8066DB}" type="pres">
      <dgm:prSet presAssocID="{E0DC2A63-9FBE-4A21-A5B9-7F54F7121209}" presName="FiveNodes_5" presStyleLbl="node1" presStyleIdx="4" presStyleCnt="5">
        <dgm:presLayoutVars>
          <dgm:bulletEnabled val="1"/>
        </dgm:presLayoutVars>
      </dgm:prSet>
      <dgm:spPr/>
    </dgm:pt>
    <dgm:pt modelId="{620B9FF2-F144-4A33-B2B9-F63AD8202867}" type="pres">
      <dgm:prSet presAssocID="{E0DC2A63-9FBE-4A21-A5B9-7F54F7121209}" presName="FiveConn_1-2" presStyleLbl="fgAccFollowNode1" presStyleIdx="0" presStyleCnt="4">
        <dgm:presLayoutVars>
          <dgm:bulletEnabled val="1"/>
        </dgm:presLayoutVars>
      </dgm:prSet>
      <dgm:spPr/>
    </dgm:pt>
    <dgm:pt modelId="{7F95C046-FBD3-46B4-A7F3-A6F404B8EB92}" type="pres">
      <dgm:prSet presAssocID="{E0DC2A63-9FBE-4A21-A5B9-7F54F7121209}" presName="FiveConn_2-3" presStyleLbl="fgAccFollowNode1" presStyleIdx="1" presStyleCnt="4">
        <dgm:presLayoutVars>
          <dgm:bulletEnabled val="1"/>
        </dgm:presLayoutVars>
      </dgm:prSet>
      <dgm:spPr/>
    </dgm:pt>
    <dgm:pt modelId="{D87657E2-B4D4-431B-9405-81E1FF8DEE7F}" type="pres">
      <dgm:prSet presAssocID="{E0DC2A63-9FBE-4A21-A5B9-7F54F7121209}" presName="FiveConn_3-4" presStyleLbl="fgAccFollowNode1" presStyleIdx="2" presStyleCnt="4">
        <dgm:presLayoutVars>
          <dgm:bulletEnabled val="1"/>
        </dgm:presLayoutVars>
      </dgm:prSet>
      <dgm:spPr/>
    </dgm:pt>
    <dgm:pt modelId="{5715DB20-FC92-4ABD-98A4-8A8526D71034}" type="pres">
      <dgm:prSet presAssocID="{E0DC2A63-9FBE-4A21-A5B9-7F54F7121209}" presName="FiveConn_4-5" presStyleLbl="fgAccFollowNode1" presStyleIdx="3" presStyleCnt="4">
        <dgm:presLayoutVars>
          <dgm:bulletEnabled val="1"/>
        </dgm:presLayoutVars>
      </dgm:prSet>
      <dgm:spPr/>
    </dgm:pt>
    <dgm:pt modelId="{88FC4AD6-6A64-47DE-86F7-6121679F6C1F}" type="pres">
      <dgm:prSet presAssocID="{E0DC2A63-9FBE-4A21-A5B9-7F54F7121209}" presName="FiveNodes_1_text" presStyleLbl="node1" presStyleIdx="4" presStyleCnt="5">
        <dgm:presLayoutVars>
          <dgm:bulletEnabled val="1"/>
        </dgm:presLayoutVars>
      </dgm:prSet>
      <dgm:spPr/>
    </dgm:pt>
    <dgm:pt modelId="{D4110563-74C2-45DF-BBEB-1A1B643BB3C7}" type="pres">
      <dgm:prSet presAssocID="{E0DC2A63-9FBE-4A21-A5B9-7F54F7121209}" presName="FiveNodes_2_text" presStyleLbl="node1" presStyleIdx="4" presStyleCnt="5">
        <dgm:presLayoutVars>
          <dgm:bulletEnabled val="1"/>
        </dgm:presLayoutVars>
      </dgm:prSet>
      <dgm:spPr/>
    </dgm:pt>
    <dgm:pt modelId="{4F0CECE9-5D6C-4138-8A8D-22CA1516BAE6}" type="pres">
      <dgm:prSet presAssocID="{E0DC2A63-9FBE-4A21-A5B9-7F54F7121209}" presName="FiveNodes_3_text" presStyleLbl="node1" presStyleIdx="4" presStyleCnt="5">
        <dgm:presLayoutVars>
          <dgm:bulletEnabled val="1"/>
        </dgm:presLayoutVars>
      </dgm:prSet>
      <dgm:spPr/>
    </dgm:pt>
    <dgm:pt modelId="{32970C29-07CA-4293-BBD3-20325EC904D3}" type="pres">
      <dgm:prSet presAssocID="{E0DC2A63-9FBE-4A21-A5B9-7F54F7121209}" presName="FiveNodes_4_text" presStyleLbl="node1" presStyleIdx="4" presStyleCnt="5">
        <dgm:presLayoutVars>
          <dgm:bulletEnabled val="1"/>
        </dgm:presLayoutVars>
      </dgm:prSet>
      <dgm:spPr/>
    </dgm:pt>
    <dgm:pt modelId="{2AE762C9-C4AC-4227-960D-279BA8BEB9DC}" type="pres">
      <dgm:prSet presAssocID="{E0DC2A63-9FBE-4A21-A5B9-7F54F7121209}" presName="FiveNodes_5_text" presStyleLbl="node1" presStyleIdx="4" presStyleCnt="5">
        <dgm:presLayoutVars>
          <dgm:bulletEnabled val="1"/>
        </dgm:presLayoutVars>
      </dgm:prSet>
      <dgm:spPr/>
    </dgm:pt>
  </dgm:ptLst>
  <dgm:cxnLst>
    <dgm:cxn modelId="{87052407-5B70-41F5-BC0A-E4024299FC2B}" type="presOf" srcId="{830D13C1-3385-4B9A-939D-7DFA695DF00D}" destId="{EF1BAE3D-669E-4A6D-9CBB-CCB2CF8066DB}" srcOrd="0" destOrd="0" presId="urn:microsoft.com/office/officeart/2005/8/layout/vProcess5"/>
    <dgm:cxn modelId="{6319DA23-BCF2-4023-984C-5D662D166FC0}" type="presOf" srcId="{E8C254C9-6054-4D2F-A72B-B3292D444299}" destId="{DFFA3B0D-E176-4525-930F-48B634349B68}" srcOrd="0" destOrd="0" presId="urn:microsoft.com/office/officeart/2005/8/layout/vProcess5"/>
    <dgm:cxn modelId="{7A891732-F9BC-4A94-A304-EBBB06ECCB41}" type="presOf" srcId="{B3CCC7A7-7678-4918-9D9D-5593F2C6D279}" destId="{DDDF0434-C0FA-4A44-A82D-1E18093E5A12}" srcOrd="0" destOrd="0" presId="urn:microsoft.com/office/officeart/2005/8/layout/vProcess5"/>
    <dgm:cxn modelId="{C915304D-571B-44F6-8207-46C6E08AF209}" type="presOf" srcId="{A694DF65-1F8D-49C3-84EA-A65890365A1A}" destId="{D4110563-74C2-45DF-BBEB-1A1B643BB3C7}" srcOrd="1" destOrd="0" presId="urn:microsoft.com/office/officeart/2005/8/layout/vProcess5"/>
    <dgm:cxn modelId="{A4D0496E-8D9D-4DBB-B212-B8B425D74B72}" srcId="{E0DC2A63-9FBE-4A21-A5B9-7F54F7121209}" destId="{E8C254C9-6054-4D2F-A72B-B3292D444299}" srcOrd="3" destOrd="0" parTransId="{701D2631-84B1-4DFA-8C56-F56F5A5EBB69}" sibTransId="{01550098-4F9F-459D-9CC4-873BAB1108B2}"/>
    <dgm:cxn modelId="{26916C56-B350-451B-BC2D-E59528F93DAA}" type="presOf" srcId="{D1DC824A-924D-4C29-A1DB-C16BAB9AA511}" destId="{88FC4AD6-6A64-47DE-86F7-6121679F6C1F}" srcOrd="1" destOrd="0" presId="urn:microsoft.com/office/officeart/2005/8/layout/vProcess5"/>
    <dgm:cxn modelId="{2325F27C-1112-43AD-8BB9-09A95675C3DE}" srcId="{E0DC2A63-9FBE-4A21-A5B9-7F54F7121209}" destId="{A694DF65-1F8D-49C3-84EA-A65890365A1A}" srcOrd="1" destOrd="0" parTransId="{7B3C5813-4296-4C15-AB72-F09C490718AC}" sibTransId="{D3F2720E-7916-4748-BBD3-CEB203468AA0}"/>
    <dgm:cxn modelId="{6197BA7D-65DD-4A54-8277-45A521ED8717}" type="presOf" srcId="{E8C254C9-6054-4D2F-A72B-B3292D444299}" destId="{32970C29-07CA-4293-BBD3-20325EC904D3}" srcOrd="1" destOrd="0" presId="urn:microsoft.com/office/officeart/2005/8/layout/vProcess5"/>
    <dgm:cxn modelId="{14396C88-B61C-4DC4-8684-F074A639C7CB}" type="presOf" srcId="{01550098-4F9F-459D-9CC4-873BAB1108B2}" destId="{5715DB20-FC92-4ABD-98A4-8A8526D71034}" srcOrd="0" destOrd="0" presId="urn:microsoft.com/office/officeart/2005/8/layout/vProcess5"/>
    <dgm:cxn modelId="{4C7DBC8F-21E7-40FF-B318-04E3EF22FAFE}" srcId="{E0DC2A63-9FBE-4A21-A5B9-7F54F7121209}" destId="{D1DC824A-924D-4C29-A1DB-C16BAB9AA511}" srcOrd="0" destOrd="0" parTransId="{BD0A3C4A-63A9-422B-ACED-1753018CC4F7}" sibTransId="{A4165E37-09CD-4371-8D59-F3FDE04A80BB}"/>
    <dgm:cxn modelId="{46772391-A069-40C9-AD39-207DA4134C8B}" type="presOf" srcId="{D3F2720E-7916-4748-BBD3-CEB203468AA0}" destId="{7F95C046-FBD3-46B4-A7F3-A6F404B8EB92}" srcOrd="0" destOrd="0" presId="urn:microsoft.com/office/officeart/2005/8/layout/vProcess5"/>
    <dgm:cxn modelId="{1102139F-97A9-4E81-B2E0-49CE99600970}" type="presOf" srcId="{830D13C1-3385-4B9A-939D-7DFA695DF00D}" destId="{2AE762C9-C4AC-4227-960D-279BA8BEB9DC}" srcOrd="1" destOrd="0" presId="urn:microsoft.com/office/officeart/2005/8/layout/vProcess5"/>
    <dgm:cxn modelId="{FDDBEFA5-B629-430B-891F-3C74B850B0B6}" type="presOf" srcId="{B3CCC7A7-7678-4918-9D9D-5593F2C6D279}" destId="{4F0CECE9-5D6C-4138-8A8D-22CA1516BAE6}" srcOrd="1" destOrd="0" presId="urn:microsoft.com/office/officeart/2005/8/layout/vProcess5"/>
    <dgm:cxn modelId="{6B8A2FB3-29D9-4260-A84C-B090813FE9C4}" type="presOf" srcId="{2EE20E3D-A593-409B-9EA4-F52FD828BCF7}" destId="{D87657E2-B4D4-431B-9405-81E1FF8DEE7F}" srcOrd="0" destOrd="0" presId="urn:microsoft.com/office/officeart/2005/8/layout/vProcess5"/>
    <dgm:cxn modelId="{A2AFB8BB-7F07-43B8-B95C-B3B88DE80E18}" type="presOf" srcId="{A694DF65-1F8D-49C3-84EA-A65890365A1A}" destId="{4F1F65AF-943F-4A24-8266-6858AE8D0ECD}" srcOrd="0" destOrd="0" presId="urn:microsoft.com/office/officeart/2005/8/layout/vProcess5"/>
    <dgm:cxn modelId="{2A27D8C4-1354-41F7-B452-19BBBC2C8F74}" srcId="{E0DC2A63-9FBE-4A21-A5B9-7F54F7121209}" destId="{830D13C1-3385-4B9A-939D-7DFA695DF00D}" srcOrd="4" destOrd="0" parTransId="{D7EED609-F14B-4131-ADDF-DD88A6A42E66}" sibTransId="{BDCA2D87-3134-45AF-B081-1D43576AC0F8}"/>
    <dgm:cxn modelId="{F92C5FD7-3EAD-4060-96C7-66BF10E684F4}" type="presOf" srcId="{A4165E37-09CD-4371-8D59-F3FDE04A80BB}" destId="{620B9FF2-F144-4A33-B2B9-F63AD8202867}" srcOrd="0" destOrd="0" presId="urn:microsoft.com/office/officeart/2005/8/layout/vProcess5"/>
    <dgm:cxn modelId="{49B493EC-C530-4D88-A537-49E79678AFD8}" srcId="{E0DC2A63-9FBE-4A21-A5B9-7F54F7121209}" destId="{B3CCC7A7-7678-4918-9D9D-5593F2C6D279}" srcOrd="2" destOrd="0" parTransId="{E4279617-46DD-4CE6-A961-47A35496CFE5}" sibTransId="{2EE20E3D-A593-409B-9EA4-F52FD828BCF7}"/>
    <dgm:cxn modelId="{4D3BE6F4-A77C-4020-B694-40CB1B404001}" type="presOf" srcId="{E0DC2A63-9FBE-4A21-A5B9-7F54F7121209}" destId="{F1D2408E-5B37-4695-A3EB-A0DD1C73AAF5}" srcOrd="0" destOrd="0" presId="urn:microsoft.com/office/officeart/2005/8/layout/vProcess5"/>
    <dgm:cxn modelId="{367CA2F6-1F41-4194-B7D8-807D0280ED07}" type="presOf" srcId="{D1DC824A-924D-4C29-A1DB-C16BAB9AA511}" destId="{0D70D7A8-944E-4EB8-8EFD-4729A7778756}" srcOrd="0" destOrd="0" presId="urn:microsoft.com/office/officeart/2005/8/layout/vProcess5"/>
    <dgm:cxn modelId="{52ED666B-3499-4F5C-BFD0-E6E3524F0641}" type="presParOf" srcId="{F1D2408E-5B37-4695-A3EB-A0DD1C73AAF5}" destId="{3576166F-ECA0-4AE6-B4C2-A64E38B2057E}" srcOrd="0" destOrd="0" presId="urn:microsoft.com/office/officeart/2005/8/layout/vProcess5"/>
    <dgm:cxn modelId="{5D3A5C6D-E850-43BA-9A96-D6C644B30CEA}" type="presParOf" srcId="{F1D2408E-5B37-4695-A3EB-A0DD1C73AAF5}" destId="{0D70D7A8-944E-4EB8-8EFD-4729A7778756}" srcOrd="1" destOrd="0" presId="urn:microsoft.com/office/officeart/2005/8/layout/vProcess5"/>
    <dgm:cxn modelId="{7C3B63B2-3063-4354-9DC5-867031974361}" type="presParOf" srcId="{F1D2408E-5B37-4695-A3EB-A0DD1C73AAF5}" destId="{4F1F65AF-943F-4A24-8266-6858AE8D0ECD}" srcOrd="2" destOrd="0" presId="urn:microsoft.com/office/officeart/2005/8/layout/vProcess5"/>
    <dgm:cxn modelId="{618C6E3C-01C8-4BBD-B4C8-57C2236FBAAD}" type="presParOf" srcId="{F1D2408E-5B37-4695-A3EB-A0DD1C73AAF5}" destId="{DDDF0434-C0FA-4A44-A82D-1E18093E5A12}" srcOrd="3" destOrd="0" presId="urn:microsoft.com/office/officeart/2005/8/layout/vProcess5"/>
    <dgm:cxn modelId="{75E2AD67-E547-4A2D-8560-8FABADD8DFC0}" type="presParOf" srcId="{F1D2408E-5B37-4695-A3EB-A0DD1C73AAF5}" destId="{DFFA3B0D-E176-4525-930F-48B634349B68}" srcOrd="4" destOrd="0" presId="urn:microsoft.com/office/officeart/2005/8/layout/vProcess5"/>
    <dgm:cxn modelId="{8E16D784-DCE6-45AB-A7FA-81981E477493}" type="presParOf" srcId="{F1D2408E-5B37-4695-A3EB-A0DD1C73AAF5}" destId="{EF1BAE3D-669E-4A6D-9CBB-CCB2CF8066DB}" srcOrd="5" destOrd="0" presId="urn:microsoft.com/office/officeart/2005/8/layout/vProcess5"/>
    <dgm:cxn modelId="{6988D02D-3E36-4E03-B333-260F34F99539}" type="presParOf" srcId="{F1D2408E-5B37-4695-A3EB-A0DD1C73AAF5}" destId="{620B9FF2-F144-4A33-B2B9-F63AD8202867}" srcOrd="6" destOrd="0" presId="urn:microsoft.com/office/officeart/2005/8/layout/vProcess5"/>
    <dgm:cxn modelId="{9D5A68AB-0572-408C-A152-3B680EECAE2D}" type="presParOf" srcId="{F1D2408E-5B37-4695-A3EB-A0DD1C73AAF5}" destId="{7F95C046-FBD3-46B4-A7F3-A6F404B8EB92}" srcOrd="7" destOrd="0" presId="urn:microsoft.com/office/officeart/2005/8/layout/vProcess5"/>
    <dgm:cxn modelId="{3B0851D9-0550-4DA2-926D-E8B36387CCEE}" type="presParOf" srcId="{F1D2408E-5B37-4695-A3EB-A0DD1C73AAF5}" destId="{D87657E2-B4D4-431B-9405-81E1FF8DEE7F}" srcOrd="8" destOrd="0" presId="urn:microsoft.com/office/officeart/2005/8/layout/vProcess5"/>
    <dgm:cxn modelId="{9703F65A-C402-4038-BC49-292FDE5CD31C}" type="presParOf" srcId="{F1D2408E-5B37-4695-A3EB-A0DD1C73AAF5}" destId="{5715DB20-FC92-4ABD-98A4-8A8526D71034}" srcOrd="9" destOrd="0" presId="urn:microsoft.com/office/officeart/2005/8/layout/vProcess5"/>
    <dgm:cxn modelId="{F7811B0E-16E9-43FC-BA15-756C25FD94C5}" type="presParOf" srcId="{F1D2408E-5B37-4695-A3EB-A0DD1C73AAF5}" destId="{88FC4AD6-6A64-47DE-86F7-6121679F6C1F}" srcOrd="10" destOrd="0" presId="urn:microsoft.com/office/officeart/2005/8/layout/vProcess5"/>
    <dgm:cxn modelId="{2C66165E-FFCA-4441-ADAC-E2CD0C985BC5}" type="presParOf" srcId="{F1D2408E-5B37-4695-A3EB-A0DD1C73AAF5}" destId="{D4110563-74C2-45DF-BBEB-1A1B643BB3C7}" srcOrd="11" destOrd="0" presId="urn:microsoft.com/office/officeart/2005/8/layout/vProcess5"/>
    <dgm:cxn modelId="{CD717459-7396-43D9-A803-3C2BB670186E}" type="presParOf" srcId="{F1D2408E-5B37-4695-A3EB-A0DD1C73AAF5}" destId="{4F0CECE9-5D6C-4138-8A8D-22CA1516BAE6}" srcOrd="12" destOrd="0" presId="urn:microsoft.com/office/officeart/2005/8/layout/vProcess5"/>
    <dgm:cxn modelId="{DCAF72EF-E21D-4B13-A10C-FD36D13A8271}" type="presParOf" srcId="{F1D2408E-5B37-4695-A3EB-A0DD1C73AAF5}" destId="{32970C29-07CA-4293-BBD3-20325EC904D3}" srcOrd="13" destOrd="0" presId="urn:microsoft.com/office/officeart/2005/8/layout/vProcess5"/>
    <dgm:cxn modelId="{79CD858B-76E7-40E3-A555-6028DA201277}" type="presParOf" srcId="{F1D2408E-5B37-4695-A3EB-A0DD1C73AAF5}" destId="{2AE762C9-C4AC-4227-960D-279BA8BEB9D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F1031-0233-4D45-BE64-9BA0E4B05E0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D113B55-8A44-430A-AC3D-472C1C773561}">
      <dgm:prSet/>
      <dgm:spPr/>
      <dgm:t>
        <a:bodyPr/>
        <a:lstStyle/>
        <a:p>
          <a:r>
            <a:rPr lang="en-US"/>
            <a:t>Promote needed changes in the systems that affect at-risk parents and children </a:t>
          </a:r>
        </a:p>
      </dgm:t>
    </dgm:pt>
    <dgm:pt modelId="{9430DBB8-D20F-4BBE-B83A-87A384A7CBB2}" type="parTrans" cxnId="{1F4A86A8-5394-4CFF-AB15-E94C88B98285}">
      <dgm:prSet/>
      <dgm:spPr/>
      <dgm:t>
        <a:bodyPr/>
        <a:lstStyle/>
        <a:p>
          <a:endParaRPr lang="en-US"/>
        </a:p>
      </dgm:t>
    </dgm:pt>
    <dgm:pt modelId="{1D1F2427-1479-4BCD-BE7E-47F3565D30B6}" type="sibTrans" cxnId="{1F4A86A8-5394-4CFF-AB15-E94C88B98285}">
      <dgm:prSet/>
      <dgm:spPr/>
      <dgm:t>
        <a:bodyPr/>
        <a:lstStyle/>
        <a:p>
          <a:endParaRPr lang="en-US"/>
        </a:p>
      </dgm:t>
    </dgm:pt>
    <dgm:pt modelId="{9769A936-C49C-4804-A277-6DF063102F69}">
      <dgm:prSet/>
      <dgm:spPr/>
      <dgm:t>
        <a:bodyPr/>
        <a:lstStyle/>
        <a:p>
          <a:r>
            <a:rPr lang="en-US"/>
            <a:t>Provides peer support to families</a:t>
          </a:r>
        </a:p>
      </dgm:t>
    </dgm:pt>
    <dgm:pt modelId="{DBFA8C3A-4BBC-46C2-9023-54B8F5437FDF}" type="parTrans" cxnId="{958D124E-CCF3-4DE2-8830-EEDB039A20E4}">
      <dgm:prSet/>
      <dgm:spPr/>
      <dgm:t>
        <a:bodyPr/>
        <a:lstStyle/>
        <a:p>
          <a:endParaRPr lang="en-US"/>
        </a:p>
      </dgm:t>
    </dgm:pt>
    <dgm:pt modelId="{84D9378D-5EBC-410B-A0F4-71F984B8EE0B}" type="sibTrans" cxnId="{958D124E-CCF3-4DE2-8830-EEDB039A20E4}">
      <dgm:prSet/>
      <dgm:spPr/>
      <dgm:t>
        <a:bodyPr/>
        <a:lstStyle/>
        <a:p>
          <a:endParaRPr lang="en-US"/>
        </a:p>
      </dgm:t>
    </dgm:pt>
    <dgm:pt modelId="{6B325A22-4B1D-468D-863D-959CB1E2913B}">
      <dgm:prSet/>
      <dgm:spPr/>
      <dgm:t>
        <a:bodyPr/>
        <a:lstStyle/>
        <a:p>
          <a:r>
            <a:rPr lang="en-US"/>
            <a:t>Meets documentation requirements in a timely manner based on agency policy</a:t>
          </a:r>
        </a:p>
      </dgm:t>
    </dgm:pt>
    <dgm:pt modelId="{752D84D5-C21D-43F0-BE70-DB0A55C4AAEC}" type="parTrans" cxnId="{B425E255-71CB-4ED6-BC5B-B94EBC1831D0}">
      <dgm:prSet/>
      <dgm:spPr/>
      <dgm:t>
        <a:bodyPr/>
        <a:lstStyle/>
        <a:p>
          <a:endParaRPr lang="en-US"/>
        </a:p>
      </dgm:t>
    </dgm:pt>
    <dgm:pt modelId="{3E3BA59D-A209-4121-AFF5-EA22F0AC4E8F}" type="sibTrans" cxnId="{B425E255-71CB-4ED6-BC5B-B94EBC1831D0}">
      <dgm:prSet/>
      <dgm:spPr/>
      <dgm:t>
        <a:bodyPr/>
        <a:lstStyle/>
        <a:p>
          <a:endParaRPr lang="en-US"/>
        </a:p>
      </dgm:t>
    </dgm:pt>
    <dgm:pt modelId="{476512F9-0A96-4725-81E3-C825572A5270}">
      <dgm:prSet/>
      <dgm:spPr/>
      <dgm:t>
        <a:bodyPr/>
        <a:lstStyle/>
        <a:p>
          <a:r>
            <a:rPr lang="en-US"/>
            <a:t>Empowers families to advocate for Family Driven Care through coaching, mentoring and modeling </a:t>
          </a:r>
        </a:p>
      </dgm:t>
    </dgm:pt>
    <dgm:pt modelId="{50B98EE1-1364-4EF2-8C52-86D59E5B2CF8}" type="parTrans" cxnId="{50068220-1746-4D22-AA45-7430CB4B4C2F}">
      <dgm:prSet/>
      <dgm:spPr/>
      <dgm:t>
        <a:bodyPr/>
        <a:lstStyle/>
        <a:p>
          <a:endParaRPr lang="en-US"/>
        </a:p>
      </dgm:t>
    </dgm:pt>
    <dgm:pt modelId="{2E341071-8722-4F31-B88A-59482C1A9BEA}" type="sibTrans" cxnId="{50068220-1746-4D22-AA45-7430CB4B4C2F}">
      <dgm:prSet/>
      <dgm:spPr/>
      <dgm:t>
        <a:bodyPr/>
        <a:lstStyle/>
        <a:p>
          <a:endParaRPr lang="en-US"/>
        </a:p>
      </dgm:t>
    </dgm:pt>
    <dgm:pt modelId="{6A7AE631-8742-479F-95C6-376712E86526}">
      <dgm:prSet/>
      <dgm:spPr/>
      <dgm:t>
        <a:bodyPr/>
        <a:lstStyle/>
        <a:p>
          <a:r>
            <a:rPr lang="en-US"/>
            <a:t>Facilitates/co-facilitates meetings with families in the home, agency or community </a:t>
          </a:r>
        </a:p>
      </dgm:t>
    </dgm:pt>
    <dgm:pt modelId="{43542DA1-24FA-48B7-A9E6-4CF0869138CE}" type="parTrans" cxnId="{5862E536-4570-4438-9DF3-CAF5AD86C792}">
      <dgm:prSet/>
      <dgm:spPr/>
      <dgm:t>
        <a:bodyPr/>
        <a:lstStyle/>
        <a:p>
          <a:endParaRPr lang="en-US"/>
        </a:p>
      </dgm:t>
    </dgm:pt>
    <dgm:pt modelId="{49FF7CAD-36D4-4537-826D-45958D054FF3}" type="sibTrans" cxnId="{5862E536-4570-4438-9DF3-CAF5AD86C792}">
      <dgm:prSet/>
      <dgm:spPr/>
      <dgm:t>
        <a:bodyPr/>
        <a:lstStyle/>
        <a:p>
          <a:endParaRPr lang="en-US"/>
        </a:p>
      </dgm:t>
    </dgm:pt>
    <dgm:pt modelId="{CD2FBBA2-CB52-4844-9EF4-265D69BF95B9}" type="pres">
      <dgm:prSet presAssocID="{F70F1031-0233-4D45-BE64-9BA0E4B05E05}" presName="linear" presStyleCnt="0">
        <dgm:presLayoutVars>
          <dgm:animLvl val="lvl"/>
          <dgm:resizeHandles val="exact"/>
        </dgm:presLayoutVars>
      </dgm:prSet>
      <dgm:spPr/>
    </dgm:pt>
    <dgm:pt modelId="{D0778C5A-96E1-4376-BF92-73D780A25C2B}" type="pres">
      <dgm:prSet presAssocID="{5D113B55-8A44-430A-AC3D-472C1C773561}" presName="parentText" presStyleLbl="node1" presStyleIdx="0" presStyleCnt="5">
        <dgm:presLayoutVars>
          <dgm:chMax val="0"/>
          <dgm:bulletEnabled val="1"/>
        </dgm:presLayoutVars>
      </dgm:prSet>
      <dgm:spPr/>
    </dgm:pt>
    <dgm:pt modelId="{1283E3D7-48B4-4F08-844F-280F862B30B4}" type="pres">
      <dgm:prSet presAssocID="{1D1F2427-1479-4BCD-BE7E-47F3565D30B6}" presName="spacer" presStyleCnt="0"/>
      <dgm:spPr/>
    </dgm:pt>
    <dgm:pt modelId="{9259105E-6CE1-4B48-BADD-8D18FEA8A2B9}" type="pres">
      <dgm:prSet presAssocID="{9769A936-C49C-4804-A277-6DF063102F69}" presName="parentText" presStyleLbl="node1" presStyleIdx="1" presStyleCnt="5">
        <dgm:presLayoutVars>
          <dgm:chMax val="0"/>
          <dgm:bulletEnabled val="1"/>
        </dgm:presLayoutVars>
      </dgm:prSet>
      <dgm:spPr/>
    </dgm:pt>
    <dgm:pt modelId="{DD1FFC18-47ED-4B52-AE7C-9C246065A92C}" type="pres">
      <dgm:prSet presAssocID="{84D9378D-5EBC-410B-A0F4-71F984B8EE0B}" presName="spacer" presStyleCnt="0"/>
      <dgm:spPr/>
    </dgm:pt>
    <dgm:pt modelId="{B84C490A-BC67-4B80-AE6A-21920601B4AD}" type="pres">
      <dgm:prSet presAssocID="{6B325A22-4B1D-468D-863D-959CB1E2913B}" presName="parentText" presStyleLbl="node1" presStyleIdx="2" presStyleCnt="5">
        <dgm:presLayoutVars>
          <dgm:chMax val="0"/>
          <dgm:bulletEnabled val="1"/>
        </dgm:presLayoutVars>
      </dgm:prSet>
      <dgm:spPr/>
    </dgm:pt>
    <dgm:pt modelId="{C383F83A-9A25-4C8B-8D8D-645F732281D8}" type="pres">
      <dgm:prSet presAssocID="{3E3BA59D-A209-4121-AFF5-EA22F0AC4E8F}" presName="spacer" presStyleCnt="0"/>
      <dgm:spPr/>
    </dgm:pt>
    <dgm:pt modelId="{EB6FB1E9-7CEA-4B1C-8636-C580B6F22E06}" type="pres">
      <dgm:prSet presAssocID="{476512F9-0A96-4725-81E3-C825572A5270}" presName="parentText" presStyleLbl="node1" presStyleIdx="3" presStyleCnt="5">
        <dgm:presLayoutVars>
          <dgm:chMax val="0"/>
          <dgm:bulletEnabled val="1"/>
        </dgm:presLayoutVars>
      </dgm:prSet>
      <dgm:spPr/>
    </dgm:pt>
    <dgm:pt modelId="{E28DB8F5-584E-4464-BEBB-07F4666A4CF8}" type="pres">
      <dgm:prSet presAssocID="{2E341071-8722-4F31-B88A-59482C1A9BEA}" presName="spacer" presStyleCnt="0"/>
      <dgm:spPr/>
    </dgm:pt>
    <dgm:pt modelId="{F252F1F9-8500-4103-B3E5-87D1A6935DE2}" type="pres">
      <dgm:prSet presAssocID="{6A7AE631-8742-479F-95C6-376712E86526}" presName="parentText" presStyleLbl="node1" presStyleIdx="4" presStyleCnt="5">
        <dgm:presLayoutVars>
          <dgm:chMax val="0"/>
          <dgm:bulletEnabled val="1"/>
        </dgm:presLayoutVars>
      </dgm:prSet>
      <dgm:spPr/>
    </dgm:pt>
  </dgm:ptLst>
  <dgm:cxnLst>
    <dgm:cxn modelId="{C645BC11-E1DB-40D3-A1C5-7F7859F4C831}" type="presOf" srcId="{5D113B55-8A44-430A-AC3D-472C1C773561}" destId="{D0778C5A-96E1-4376-BF92-73D780A25C2B}" srcOrd="0" destOrd="0" presId="urn:microsoft.com/office/officeart/2005/8/layout/vList2"/>
    <dgm:cxn modelId="{50068220-1746-4D22-AA45-7430CB4B4C2F}" srcId="{F70F1031-0233-4D45-BE64-9BA0E4B05E05}" destId="{476512F9-0A96-4725-81E3-C825572A5270}" srcOrd="3" destOrd="0" parTransId="{50B98EE1-1364-4EF2-8C52-86D59E5B2CF8}" sibTransId="{2E341071-8722-4F31-B88A-59482C1A9BEA}"/>
    <dgm:cxn modelId="{6FDF5F36-A451-4D82-A527-5045CEFBF760}" type="presOf" srcId="{6A7AE631-8742-479F-95C6-376712E86526}" destId="{F252F1F9-8500-4103-B3E5-87D1A6935DE2}" srcOrd="0" destOrd="0" presId="urn:microsoft.com/office/officeart/2005/8/layout/vList2"/>
    <dgm:cxn modelId="{5862E536-4570-4438-9DF3-CAF5AD86C792}" srcId="{F70F1031-0233-4D45-BE64-9BA0E4B05E05}" destId="{6A7AE631-8742-479F-95C6-376712E86526}" srcOrd="4" destOrd="0" parTransId="{43542DA1-24FA-48B7-A9E6-4CF0869138CE}" sibTransId="{49FF7CAD-36D4-4537-826D-45958D054FF3}"/>
    <dgm:cxn modelId="{1F25B66C-2C24-4B67-AA6E-5A6018D267E8}" type="presOf" srcId="{F70F1031-0233-4D45-BE64-9BA0E4B05E05}" destId="{CD2FBBA2-CB52-4844-9EF4-265D69BF95B9}" srcOrd="0" destOrd="0" presId="urn:microsoft.com/office/officeart/2005/8/layout/vList2"/>
    <dgm:cxn modelId="{958D124E-CCF3-4DE2-8830-EEDB039A20E4}" srcId="{F70F1031-0233-4D45-BE64-9BA0E4B05E05}" destId="{9769A936-C49C-4804-A277-6DF063102F69}" srcOrd="1" destOrd="0" parTransId="{DBFA8C3A-4BBC-46C2-9023-54B8F5437FDF}" sibTransId="{84D9378D-5EBC-410B-A0F4-71F984B8EE0B}"/>
    <dgm:cxn modelId="{E92C5C4F-2135-4147-B0CB-16E546197AF1}" type="presOf" srcId="{9769A936-C49C-4804-A277-6DF063102F69}" destId="{9259105E-6CE1-4B48-BADD-8D18FEA8A2B9}" srcOrd="0" destOrd="0" presId="urn:microsoft.com/office/officeart/2005/8/layout/vList2"/>
    <dgm:cxn modelId="{B425E255-71CB-4ED6-BC5B-B94EBC1831D0}" srcId="{F70F1031-0233-4D45-BE64-9BA0E4B05E05}" destId="{6B325A22-4B1D-468D-863D-959CB1E2913B}" srcOrd="2" destOrd="0" parTransId="{752D84D5-C21D-43F0-BE70-DB0A55C4AAEC}" sibTransId="{3E3BA59D-A209-4121-AFF5-EA22F0AC4E8F}"/>
    <dgm:cxn modelId="{1F4A86A8-5394-4CFF-AB15-E94C88B98285}" srcId="{F70F1031-0233-4D45-BE64-9BA0E4B05E05}" destId="{5D113B55-8A44-430A-AC3D-472C1C773561}" srcOrd="0" destOrd="0" parTransId="{9430DBB8-D20F-4BBE-B83A-87A384A7CBB2}" sibTransId="{1D1F2427-1479-4BCD-BE7E-47F3565D30B6}"/>
    <dgm:cxn modelId="{6B778BE3-05E4-4231-BA72-A41947D07C29}" type="presOf" srcId="{476512F9-0A96-4725-81E3-C825572A5270}" destId="{EB6FB1E9-7CEA-4B1C-8636-C580B6F22E06}" srcOrd="0" destOrd="0" presId="urn:microsoft.com/office/officeart/2005/8/layout/vList2"/>
    <dgm:cxn modelId="{423A94ED-5FA0-4721-A460-968F2ECA8AF8}" type="presOf" srcId="{6B325A22-4B1D-468D-863D-959CB1E2913B}" destId="{B84C490A-BC67-4B80-AE6A-21920601B4AD}" srcOrd="0" destOrd="0" presId="urn:microsoft.com/office/officeart/2005/8/layout/vList2"/>
    <dgm:cxn modelId="{61A4863C-622E-4D4C-9DD0-0BAA2D874565}" type="presParOf" srcId="{CD2FBBA2-CB52-4844-9EF4-265D69BF95B9}" destId="{D0778C5A-96E1-4376-BF92-73D780A25C2B}" srcOrd="0" destOrd="0" presId="urn:microsoft.com/office/officeart/2005/8/layout/vList2"/>
    <dgm:cxn modelId="{5F538D8E-C680-4AF4-8048-4A33797E6C5F}" type="presParOf" srcId="{CD2FBBA2-CB52-4844-9EF4-265D69BF95B9}" destId="{1283E3D7-48B4-4F08-844F-280F862B30B4}" srcOrd="1" destOrd="0" presId="urn:microsoft.com/office/officeart/2005/8/layout/vList2"/>
    <dgm:cxn modelId="{5BBA7A7F-847C-486D-B802-8DBE2842A1B5}" type="presParOf" srcId="{CD2FBBA2-CB52-4844-9EF4-265D69BF95B9}" destId="{9259105E-6CE1-4B48-BADD-8D18FEA8A2B9}" srcOrd="2" destOrd="0" presId="urn:microsoft.com/office/officeart/2005/8/layout/vList2"/>
    <dgm:cxn modelId="{43B76CD6-1699-40E1-8183-E2ADBDE2F586}" type="presParOf" srcId="{CD2FBBA2-CB52-4844-9EF4-265D69BF95B9}" destId="{DD1FFC18-47ED-4B52-AE7C-9C246065A92C}" srcOrd="3" destOrd="0" presId="urn:microsoft.com/office/officeart/2005/8/layout/vList2"/>
    <dgm:cxn modelId="{F7E1C1C6-1C8E-4772-8121-A13187AA78B5}" type="presParOf" srcId="{CD2FBBA2-CB52-4844-9EF4-265D69BF95B9}" destId="{B84C490A-BC67-4B80-AE6A-21920601B4AD}" srcOrd="4" destOrd="0" presId="urn:microsoft.com/office/officeart/2005/8/layout/vList2"/>
    <dgm:cxn modelId="{449A68DD-CE26-4FD4-90F7-753DA8BEB2A9}" type="presParOf" srcId="{CD2FBBA2-CB52-4844-9EF4-265D69BF95B9}" destId="{C383F83A-9A25-4C8B-8D8D-645F732281D8}" srcOrd="5" destOrd="0" presId="urn:microsoft.com/office/officeart/2005/8/layout/vList2"/>
    <dgm:cxn modelId="{06975397-FCCB-418A-A8D5-9C9F35B06020}" type="presParOf" srcId="{CD2FBBA2-CB52-4844-9EF4-265D69BF95B9}" destId="{EB6FB1E9-7CEA-4B1C-8636-C580B6F22E06}" srcOrd="6" destOrd="0" presId="urn:microsoft.com/office/officeart/2005/8/layout/vList2"/>
    <dgm:cxn modelId="{91858CC3-66AC-4948-8B04-063A2D804C96}" type="presParOf" srcId="{CD2FBBA2-CB52-4844-9EF4-265D69BF95B9}" destId="{E28DB8F5-584E-4464-BEBB-07F4666A4CF8}" srcOrd="7" destOrd="0" presId="urn:microsoft.com/office/officeart/2005/8/layout/vList2"/>
    <dgm:cxn modelId="{FE6C54F4-F328-4BC8-8A06-C7E9C42C5F01}" type="presParOf" srcId="{CD2FBBA2-CB52-4844-9EF4-265D69BF95B9}" destId="{F252F1F9-8500-4103-B3E5-87D1A6935DE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39801-2693-4D73-988A-B457B1418C5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A8A2200-4CD1-45AB-AA1B-CD70C86FA22D}">
      <dgm:prSet/>
      <dgm:spPr/>
      <dgm:t>
        <a:bodyPr/>
        <a:lstStyle/>
        <a:p>
          <a:pPr>
            <a:defRPr cap="all"/>
          </a:pPr>
          <a:r>
            <a:rPr lang="en-US"/>
            <a:t>Educating program participants about various modes of recovery while encouraging them to find what works FOR THEM</a:t>
          </a:r>
        </a:p>
      </dgm:t>
    </dgm:pt>
    <dgm:pt modelId="{501FA716-5123-4B38-BA11-9A78F469CEEF}" type="parTrans" cxnId="{331B67B7-C499-4742-B3FF-B068FB3FAC31}">
      <dgm:prSet/>
      <dgm:spPr/>
      <dgm:t>
        <a:bodyPr/>
        <a:lstStyle/>
        <a:p>
          <a:endParaRPr lang="en-US"/>
        </a:p>
      </dgm:t>
    </dgm:pt>
    <dgm:pt modelId="{6502B9C3-614F-4E7D-803D-F2D7BE711D87}" type="sibTrans" cxnId="{331B67B7-C499-4742-B3FF-B068FB3FAC31}">
      <dgm:prSet/>
      <dgm:spPr/>
      <dgm:t>
        <a:bodyPr/>
        <a:lstStyle/>
        <a:p>
          <a:endParaRPr lang="en-US"/>
        </a:p>
      </dgm:t>
    </dgm:pt>
    <dgm:pt modelId="{EB2A4B8C-3F4E-466D-9F56-83E43E565AF1}">
      <dgm:prSet/>
      <dgm:spPr/>
      <dgm:t>
        <a:bodyPr/>
        <a:lstStyle/>
        <a:p>
          <a:pPr>
            <a:defRPr cap="all"/>
          </a:pPr>
          <a:r>
            <a:rPr lang="en-US"/>
            <a:t>Raising awareness of existing social and other support services</a:t>
          </a:r>
        </a:p>
      </dgm:t>
    </dgm:pt>
    <dgm:pt modelId="{40CF4A66-D38C-4BD8-BC75-26587077F55D}" type="parTrans" cxnId="{29517DDA-916D-475C-B8A0-87AA63DC26A0}">
      <dgm:prSet/>
      <dgm:spPr/>
      <dgm:t>
        <a:bodyPr/>
        <a:lstStyle/>
        <a:p>
          <a:endParaRPr lang="en-US"/>
        </a:p>
      </dgm:t>
    </dgm:pt>
    <dgm:pt modelId="{9815274D-8F01-4856-9527-4062709D07D8}" type="sibTrans" cxnId="{29517DDA-916D-475C-B8A0-87AA63DC26A0}">
      <dgm:prSet/>
      <dgm:spPr/>
      <dgm:t>
        <a:bodyPr/>
        <a:lstStyle/>
        <a:p>
          <a:endParaRPr lang="en-US"/>
        </a:p>
      </dgm:t>
    </dgm:pt>
    <dgm:pt modelId="{DBDD1D3F-A9EF-4EC0-99B6-D3A864A5FCB1}">
      <dgm:prSet/>
      <dgm:spPr/>
      <dgm:t>
        <a:bodyPr/>
        <a:lstStyle/>
        <a:p>
          <a:pPr>
            <a:defRPr cap="all"/>
          </a:pPr>
          <a:r>
            <a:rPr lang="en-US"/>
            <a:t>Linking participants to formal recovery supports</a:t>
          </a:r>
        </a:p>
      </dgm:t>
    </dgm:pt>
    <dgm:pt modelId="{FC2B5346-12CB-4799-B8A0-BB87013BC255}" type="parTrans" cxnId="{647470F5-D8B7-43EC-BD2E-3B9951D351E5}">
      <dgm:prSet/>
      <dgm:spPr/>
      <dgm:t>
        <a:bodyPr/>
        <a:lstStyle/>
        <a:p>
          <a:endParaRPr lang="en-US"/>
        </a:p>
      </dgm:t>
    </dgm:pt>
    <dgm:pt modelId="{C4E2DD97-A1A2-4A0C-9176-48BC90249D6C}" type="sibTrans" cxnId="{647470F5-D8B7-43EC-BD2E-3B9951D351E5}">
      <dgm:prSet/>
      <dgm:spPr/>
      <dgm:t>
        <a:bodyPr/>
        <a:lstStyle/>
        <a:p>
          <a:endParaRPr lang="en-US"/>
        </a:p>
      </dgm:t>
    </dgm:pt>
    <dgm:pt modelId="{888B92B3-7B74-4E97-B635-143232470F59}">
      <dgm:prSet/>
      <dgm:spPr/>
      <dgm:t>
        <a:bodyPr/>
        <a:lstStyle/>
        <a:p>
          <a:pPr>
            <a:defRPr cap="all"/>
          </a:pPr>
          <a:r>
            <a:rPr lang="en-US"/>
            <a:t>Assisting with applying for benefits, going to medical appointments and other things as needed that are specified by the agency of employment</a:t>
          </a:r>
        </a:p>
      </dgm:t>
    </dgm:pt>
    <dgm:pt modelId="{C8497E50-DC0A-4D58-B7C6-231875E952A1}" type="parTrans" cxnId="{5F059AC6-86D7-4B4E-898E-B2225335238B}">
      <dgm:prSet/>
      <dgm:spPr/>
      <dgm:t>
        <a:bodyPr/>
        <a:lstStyle/>
        <a:p>
          <a:endParaRPr lang="en-US"/>
        </a:p>
      </dgm:t>
    </dgm:pt>
    <dgm:pt modelId="{BB17D74A-6123-49CD-AF29-55ED1DF0FBB5}" type="sibTrans" cxnId="{5F059AC6-86D7-4B4E-898E-B2225335238B}">
      <dgm:prSet/>
      <dgm:spPr/>
      <dgm:t>
        <a:bodyPr/>
        <a:lstStyle/>
        <a:p>
          <a:endParaRPr lang="en-US"/>
        </a:p>
      </dgm:t>
    </dgm:pt>
    <dgm:pt modelId="{222DA5A0-8DAE-42B6-9DED-D84AD2C10C58}" type="pres">
      <dgm:prSet presAssocID="{C3239801-2693-4D73-988A-B457B1418C5D}" presName="root" presStyleCnt="0">
        <dgm:presLayoutVars>
          <dgm:dir/>
          <dgm:resizeHandles val="exact"/>
        </dgm:presLayoutVars>
      </dgm:prSet>
      <dgm:spPr/>
    </dgm:pt>
    <dgm:pt modelId="{89006937-C556-4DD9-A5D6-3BEB0A966F32}" type="pres">
      <dgm:prSet presAssocID="{DA8A2200-4CD1-45AB-AA1B-CD70C86FA22D}" presName="compNode" presStyleCnt="0"/>
      <dgm:spPr/>
    </dgm:pt>
    <dgm:pt modelId="{0CE48975-1433-4D2F-8D07-DC7B8210E065}" type="pres">
      <dgm:prSet presAssocID="{DA8A2200-4CD1-45AB-AA1B-CD70C86FA22D}" presName="iconBgRect" presStyleLbl="bgShp" presStyleIdx="0" presStyleCnt="4"/>
      <dgm:spPr/>
    </dgm:pt>
    <dgm:pt modelId="{97573374-5D6D-4168-9F22-5530DC6CA672}" type="pres">
      <dgm:prSet presAssocID="{DA8A2200-4CD1-45AB-AA1B-CD70C86FA2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EE498C6-5319-4A55-834D-87FE77583EC8}" type="pres">
      <dgm:prSet presAssocID="{DA8A2200-4CD1-45AB-AA1B-CD70C86FA22D}" presName="spaceRect" presStyleCnt="0"/>
      <dgm:spPr/>
    </dgm:pt>
    <dgm:pt modelId="{2C6E1D67-1D0B-4DE4-88AC-B32B6CC58952}" type="pres">
      <dgm:prSet presAssocID="{DA8A2200-4CD1-45AB-AA1B-CD70C86FA22D}" presName="textRect" presStyleLbl="revTx" presStyleIdx="0" presStyleCnt="4">
        <dgm:presLayoutVars>
          <dgm:chMax val="1"/>
          <dgm:chPref val="1"/>
        </dgm:presLayoutVars>
      </dgm:prSet>
      <dgm:spPr/>
    </dgm:pt>
    <dgm:pt modelId="{5E11A0F9-6055-4C39-A325-234A65508043}" type="pres">
      <dgm:prSet presAssocID="{6502B9C3-614F-4E7D-803D-F2D7BE711D87}" presName="sibTrans" presStyleCnt="0"/>
      <dgm:spPr/>
    </dgm:pt>
    <dgm:pt modelId="{10E23040-0002-47B8-80C4-E45A84CDC2AA}" type="pres">
      <dgm:prSet presAssocID="{EB2A4B8C-3F4E-466D-9F56-83E43E565AF1}" presName="compNode" presStyleCnt="0"/>
      <dgm:spPr/>
    </dgm:pt>
    <dgm:pt modelId="{DA19C3A4-4FAD-4B62-B882-407585484C44}" type="pres">
      <dgm:prSet presAssocID="{EB2A4B8C-3F4E-466D-9F56-83E43E565AF1}" presName="iconBgRect" presStyleLbl="bgShp" presStyleIdx="1" presStyleCnt="4"/>
      <dgm:spPr/>
    </dgm:pt>
    <dgm:pt modelId="{06BB3452-76BD-43B9-93A6-A48A774C04E8}" type="pres">
      <dgm:prSet presAssocID="{EB2A4B8C-3F4E-466D-9F56-83E43E565A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7AC0270-7351-4401-9B21-9099D16A82CC}" type="pres">
      <dgm:prSet presAssocID="{EB2A4B8C-3F4E-466D-9F56-83E43E565AF1}" presName="spaceRect" presStyleCnt="0"/>
      <dgm:spPr/>
    </dgm:pt>
    <dgm:pt modelId="{1D95EF29-E8E7-4D59-B3E1-905A2AB3FE9E}" type="pres">
      <dgm:prSet presAssocID="{EB2A4B8C-3F4E-466D-9F56-83E43E565AF1}" presName="textRect" presStyleLbl="revTx" presStyleIdx="1" presStyleCnt="4">
        <dgm:presLayoutVars>
          <dgm:chMax val="1"/>
          <dgm:chPref val="1"/>
        </dgm:presLayoutVars>
      </dgm:prSet>
      <dgm:spPr/>
    </dgm:pt>
    <dgm:pt modelId="{7FE51F87-7F14-425D-A119-4D0C28B517BD}" type="pres">
      <dgm:prSet presAssocID="{9815274D-8F01-4856-9527-4062709D07D8}" presName="sibTrans" presStyleCnt="0"/>
      <dgm:spPr/>
    </dgm:pt>
    <dgm:pt modelId="{CF70E9B0-B294-40A1-81A4-7597BD39CF67}" type="pres">
      <dgm:prSet presAssocID="{DBDD1D3F-A9EF-4EC0-99B6-D3A864A5FCB1}" presName="compNode" presStyleCnt="0"/>
      <dgm:spPr/>
    </dgm:pt>
    <dgm:pt modelId="{4EFFF687-B900-4C7C-AFDA-C4EB6674BF34}" type="pres">
      <dgm:prSet presAssocID="{DBDD1D3F-A9EF-4EC0-99B6-D3A864A5FCB1}" presName="iconBgRect" presStyleLbl="bgShp" presStyleIdx="2" presStyleCnt="4"/>
      <dgm:spPr/>
    </dgm:pt>
    <dgm:pt modelId="{3CBAFE5A-1618-42C5-A691-4EB4DE9559BD}" type="pres">
      <dgm:prSet presAssocID="{DBDD1D3F-A9EF-4EC0-99B6-D3A864A5FC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FF75E5FD-1B3B-423E-B108-92C2D1107B78}" type="pres">
      <dgm:prSet presAssocID="{DBDD1D3F-A9EF-4EC0-99B6-D3A864A5FCB1}" presName="spaceRect" presStyleCnt="0"/>
      <dgm:spPr/>
    </dgm:pt>
    <dgm:pt modelId="{F33F870D-14A8-4436-89BD-5D10A6DA72AA}" type="pres">
      <dgm:prSet presAssocID="{DBDD1D3F-A9EF-4EC0-99B6-D3A864A5FCB1}" presName="textRect" presStyleLbl="revTx" presStyleIdx="2" presStyleCnt="4">
        <dgm:presLayoutVars>
          <dgm:chMax val="1"/>
          <dgm:chPref val="1"/>
        </dgm:presLayoutVars>
      </dgm:prSet>
      <dgm:spPr/>
    </dgm:pt>
    <dgm:pt modelId="{A71D6EAB-4E79-4DF6-ACBD-50CC1DB2CD02}" type="pres">
      <dgm:prSet presAssocID="{C4E2DD97-A1A2-4A0C-9176-48BC90249D6C}" presName="sibTrans" presStyleCnt="0"/>
      <dgm:spPr/>
    </dgm:pt>
    <dgm:pt modelId="{601467AC-F475-4087-901E-62896C98ED47}" type="pres">
      <dgm:prSet presAssocID="{888B92B3-7B74-4E97-B635-143232470F59}" presName="compNode" presStyleCnt="0"/>
      <dgm:spPr/>
    </dgm:pt>
    <dgm:pt modelId="{23308E0E-30AB-43A8-A012-8FD95DD52AA1}" type="pres">
      <dgm:prSet presAssocID="{888B92B3-7B74-4E97-B635-143232470F59}" presName="iconBgRect" presStyleLbl="bgShp" presStyleIdx="3" presStyleCnt="4"/>
      <dgm:spPr/>
    </dgm:pt>
    <dgm:pt modelId="{1BA87F8E-07DA-4226-893D-CFCE1FFB0AE8}" type="pres">
      <dgm:prSet presAssocID="{888B92B3-7B74-4E97-B635-143232470F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6413F541-D5BF-4CF2-9F67-69C0E5E60CFE}" type="pres">
      <dgm:prSet presAssocID="{888B92B3-7B74-4E97-B635-143232470F59}" presName="spaceRect" presStyleCnt="0"/>
      <dgm:spPr/>
    </dgm:pt>
    <dgm:pt modelId="{35BC4748-0427-433B-B717-347C74B04E54}" type="pres">
      <dgm:prSet presAssocID="{888B92B3-7B74-4E97-B635-143232470F59}" presName="textRect" presStyleLbl="revTx" presStyleIdx="3" presStyleCnt="4">
        <dgm:presLayoutVars>
          <dgm:chMax val="1"/>
          <dgm:chPref val="1"/>
        </dgm:presLayoutVars>
      </dgm:prSet>
      <dgm:spPr/>
    </dgm:pt>
  </dgm:ptLst>
  <dgm:cxnLst>
    <dgm:cxn modelId="{643BE777-56A8-41D8-9F63-C73399DEBB4C}" type="presOf" srcId="{888B92B3-7B74-4E97-B635-143232470F59}" destId="{35BC4748-0427-433B-B717-347C74B04E54}" srcOrd="0" destOrd="0" presId="urn:microsoft.com/office/officeart/2018/5/layout/IconCircleLabelList"/>
    <dgm:cxn modelId="{331B67B7-C499-4742-B3FF-B068FB3FAC31}" srcId="{C3239801-2693-4D73-988A-B457B1418C5D}" destId="{DA8A2200-4CD1-45AB-AA1B-CD70C86FA22D}" srcOrd="0" destOrd="0" parTransId="{501FA716-5123-4B38-BA11-9A78F469CEEF}" sibTransId="{6502B9C3-614F-4E7D-803D-F2D7BE711D87}"/>
    <dgm:cxn modelId="{5F059AC6-86D7-4B4E-898E-B2225335238B}" srcId="{C3239801-2693-4D73-988A-B457B1418C5D}" destId="{888B92B3-7B74-4E97-B635-143232470F59}" srcOrd="3" destOrd="0" parTransId="{C8497E50-DC0A-4D58-B7C6-231875E952A1}" sibTransId="{BB17D74A-6123-49CD-AF29-55ED1DF0FBB5}"/>
    <dgm:cxn modelId="{29517DDA-916D-475C-B8A0-87AA63DC26A0}" srcId="{C3239801-2693-4D73-988A-B457B1418C5D}" destId="{EB2A4B8C-3F4E-466D-9F56-83E43E565AF1}" srcOrd="1" destOrd="0" parTransId="{40CF4A66-D38C-4BD8-BC75-26587077F55D}" sibTransId="{9815274D-8F01-4856-9527-4062709D07D8}"/>
    <dgm:cxn modelId="{D0DC21EB-220F-418D-A6D9-E9AFCCBD570C}" type="presOf" srcId="{DBDD1D3F-A9EF-4EC0-99B6-D3A864A5FCB1}" destId="{F33F870D-14A8-4436-89BD-5D10A6DA72AA}" srcOrd="0" destOrd="0" presId="urn:microsoft.com/office/officeart/2018/5/layout/IconCircleLabelList"/>
    <dgm:cxn modelId="{647470F5-D8B7-43EC-BD2E-3B9951D351E5}" srcId="{C3239801-2693-4D73-988A-B457B1418C5D}" destId="{DBDD1D3F-A9EF-4EC0-99B6-D3A864A5FCB1}" srcOrd="2" destOrd="0" parTransId="{FC2B5346-12CB-4799-B8A0-BB87013BC255}" sibTransId="{C4E2DD97-A1A2-4A0C-9176-48BC90249D6C}"/>
    <dgm:cxn modelId="{9EEF6AF6-A3D2-4095-BB8B-4B5B0C16C016}" type="presOf" srcId="{DA8A2200-4CD1-45AB-AA1B-CD70C86FA22D}" destId="{2C6E1D67-1D0B-4DE4-88AC-B32B6CC58952}" srcOrd="0" destOrd="0" presId="urn:microsoft.com/office/officeart/2018/5/layout/IconCircleLabelList"/>
    <dgm:cxn modelId="{2FCA93F6-79D4-439F-AFDF-1D77E36323E4}" type="presOf" srcId="{C3239801-2693-4D73-988A-B457B1418C5D}" destId="{222DA5A0-8DAE-42B6-9DED-D84AD2C10C58}" srcOrd="0" destOrd="0" presId="urn:microsoft.com/office/officeart/2018/5/layout/IconCircleLabelList"/>
    <dgm:cxn modelId="{6B8ABEFC-2FAC-4A82-9BC6-F06D2547B87C}" type="presOf" srcId="{EB2A4B8C-3F4E-466D-9F56-83E43E565AF1}" destId="{1D95EF29-E8E7-4D59-B3E1-905A2AB3FE9E}" srcOrd="0" destOrd="0" presId="urn:microsoft.com/office/officeart/2018/5/layout/IconCircleLabelList"/>
    <dgm:cxn modelId="{6563205E-B698-470F-8D3E-2A1FA41DC220}" type="presParOf" srcId="{222DA5A0-8DAE-42B6-9DED-D84AD2C10C58}" destId="{89006937-C556-4DD9-A5D6-3BEB0A966F32}" srcOrd="0" destOrd="0" presId="urn:microsoft.com/office/officeart/2018/5/layout/IconCircleLabelList"/>
    <dgm:cxn modelId="{703776D1-BF9E-41EE-B319-A5708A787175}" type="presParOf" srcId="{89006937-C556-4DD9-A5D6-3BEB0A966F32}" destId="{0CE48975-1433-4D2F-8D07-DC7B8210E065}" srcOrd="0" destOrd="0" presId="urn:microsoft.com/office/officeart/2018/5/layout/IconCircleLabelList"/>
    <dgm:cxn modelId="{6209A438-718B-4FA5-94A8-2C2BDF5A27E4}" type="presParOf" srcId="{89006937-C556-4DD9-A5D6-3BEB0A966F32}" destId="{97573374-5D6D-4168-9F22-5530DC6CA672}" srcOrd="1" destOrd="0" presId="urn:microsoft.com/office/officeart/2018/5/layout/IconCircleLabelList"/>
    <dgm:cxn modelId="{50826CCE-E2E0-450A-B07D-6A9C78613FB4}" type="presParOf" srcId="{89006937-C556-4DD9-A5D6-3BEB0A966F32}" destId="{5EE498C6-5319-4A55-834D-87FE77583EC8}" srcOrd="2" destOrd="0" presId="urn:microsoft.com/office/officeart/2018/5/layout/IconCircleLabelList"/>
    <dgm:cxn modelId="{4AAFC34C-0563-4FF6-B778-1ABF1DFB0057}" type="presParOf" srcId="{89006937-C556-4DD9-A5D6-3BEB0A966F32}" destId="{2C6E1D67-1D0B-4DE4-88AC-B32B6CC58952}" srcOrd="3" destOrd="0" presId="urn:microsoft.com/office/officeart/2018/5/layout/IconCircleLabelList"/>
    <dgm:cxn modelId="{13333CA1-FB56-4E5C-8AB6-6CDB86B67857}" type="presParOf" srcId="{222DA5A0-8DAE-42B6-9DED-D84AD2C10C58}" destId="{5E11A0F9-6055-4C39-A325-234A65508043}" srcOrd="1" destOrd="0" presId="urn:microsoft.com/office/officeart/2018/5/layout/IconCircleLabelList"/>
    <dgm:cxn modelId="{5D35270E-B9C6-4DFA-B96C-C33E70591A41}" type="presParOf" srcId="{222DA5A0-8DAE-42B6-9DED-D84AD2C10C58}" destId="{10E23040-0002-47B8-80C4-E45A84CDC2AA}" srcOrd="2" destOrd="0" presId="urn:microsoft.com/office/officeart/2018/5/layout/IconCircleLabelList"/>
    <dgm:cxn modelId="{EB16A5B0-B702-48B0-AD60-2A07C11C8E33}" type="presParOf" srcId="{10E23040-0002-47B8-80C4-E45A84CDC2AA}" destId="{DA19C3A4-4FAD-4B62-B882-407585484C44}" srcOrd="0" destOrd="0" presId="urn:microsoft.com/office/officeart/2018/5/layout/IconCircleLabelList"/>
    <dgm:cxn modelId="{554F1DAA-433D-40FC-A2D2-E622A19BA5A6}" type="presParOf" srcId="{10E23040-0002-47B8-80C4-E45A84CDC2AA}" destId="{06BB3452-76BD-43B9-93A6-A48A774C04E8}" srcOrd="1" destOrd="0" presId="urn:microsoft.com/office/officeart/2018/5/layout/IconCircleLabelList"/>
    <dgm:cxn modelId="{5699E4A2-0D9B-45DC-903D-223228465B99}" type="presParOf" srcId="{10E23040-0002-47B8-80C4-E45A84CDC2AA}" destId="{77AC0270-7351-4401-9B21-9099D16A82CC}" srcOrd="2" destOrd="0" presId="urn:microsoft.com/office/officeart/2018/5/layout/IconCircleLabelList"/>
    <dgm:cxn modelId="{0E94AAC0-EFD5-4741-872E-C8575670792B}" type="presParOf" srcId="{10E23040-0002-47B8-80C4-E45A84CDC2AA}" destId="{1D95EF29-E8E7-4D59-B3E1-905A2AB3FE9E}" srcOrd="3" destOrd="0" presId="urn:microsoft.com/office/officeart/2018/5/layout/IconCircleLabelList"/>
    <dgm:cxn modelId="{04AC1355-DBCE-45DD-BFB2-BD0BC5ADEF50}" type="presParOf" srcId="{222DA5A0-8DAE-42B6-9DED-D84AD2C10C58}" destId="{7FE51F87-7F14-425D-A119-4D0C28B517BD}" srcOrd="3" destOrd="0" presId="urn:microsoft.com/office/officeart/2018/5/layout/IconCircleLabelList"/>
    <dgm:cxn modelId="{BFB25C05-1C50-437A-BCD2-811B814A3C56}" type="presParOf" srcId="{222DA5A0-8DAE-42B6-9DED-D84AD2C10C58}" destId="{CF70E9B0-B294-40A1-81A4-7597BD39CF67}" srcOrd="4" destOrd="0" presId="urn:microsoft.com/office/officeart/2018/5/layout/IconCircleLabelList"/>
    <dgm:cxn modelId="{6C8E526E-5642-40DE-96B1-B3434405BA60}" type="presParOf" srcId="{CF70E9B0-B294-40A1-81A4-7597BD39CF67}" destId="{4EFFF687-B900-4C7C-AFDA-C4EB6674BF34}" srcOrd="0" destOrd="0" presId="urn:microsoft.com/office/officeart/2018/5/layout/IconCircleLabelList"/>
    <dgm:cxn modelId="{8F37F0F7-8582-4B5F-A4BE-943886CCF324}" type="presParOf" srcId="{CF70E9B0-B294-40A1-81A4-7597BD39CF67}" destId="{3CBAFE5A-1618-42C5-A691-4EB4DE9559BD}" srcOrd="1" destOrd="0" presId="urn:microsoft.com/office/officeart/2018/5/layout/IconCircleLabelList"/>
    <dgm:cxn modelId="{51ECA6EA-44E9-4F32-9509-5D9AD70FF8A3}" type="presParOf" srcId="{CF70E9B0-B294-40A1-81A4-7597BD39CF67}" destId="{FF75E5FD-1B3B-423E-B108-92C2D1107B78}" srcOrd="2" destOrd="0" presId="urn:microsoft.com/office/officeart/2018/5/layout/IconCircleLabelList"/>
    <dgm:cxn modelId="{CCEE169A-FAC9-4611-B6AA-464CDD9BB1E6}" type="presParOf" srcId="{CF70E9B0-B294-40A1-81A4-7597BD39CF67}" destId="{F33F870D-14A8-4436-89BD-5D10A6DA72AA}" srcOrd="3" destOrd="0" presId="urn:microsoft.com/office/officeart/2018/5/layout/IconCircleLabelList"/>
    <dgm:cxn modelId="{75EF0624-05AF-4CBF-AE0C-5DDE46B5D487}" type="presParOf" srcId="{222DA5A0-8DAE-42B6-9DED-D84AD2C10C58}" destId="{A71D6EAB-4E79-4DF6-ACBD-50CC1DB2CD02}" srcOrd="5" destOrd="0" presId="urn:microsoft.com/office/officeart/2018/5/layout/IconCircleLabelList"/>
    <dgm:cxn modelId="{A826F9A8-0746-4E80-B643-7D4E76EC8A8D}" type="presParOf" srcId="{222DA5A0-8DAE-42B6-9DED-D84AD2C10C58}" destId="{601467AC-F475-4087-901E-62896C98ED47}" srcOrd="6" destOrd="0" presId="urn:microsoft.com/office/officeart/2018/5/layout/IconCircleLabelList"/>
    <dgm:cxn modelId="{3E95CA11-6C72-481B-A7F7-13B4075A7511}" type="presParOf" srcId="{601467AC-F475-4087-901E-62896C98ED47}" destId="{23308E0E-30AB-43A8-A012-8FD95DD52AA1}" srcOrd="0" destOrd="0" presId="urn:microsoft.com/office/officeart/2018/5/layout/IconCircleLabelList"/>
    <dgm:cxn modelId="{AA1B1CAB-A21A-4B77-91C8-3C6E8B54C4E9}" type="presParOf" srcId="{601467AC-F475-4087-901E-62896C98ED47}" destId="{1BA87F8E-07DA-4226-893D-CFCE1FFB0AE8}" srcOrd="1" destOrd="0" presId="urn:microsoft.com/office/officeart/2018/5/layout/IconCircleLabelList"/>
    <dgm:cxn modelId="{1BFF686F-1695-468C-97FB-DF3A987C3C3E}" type="presParOf" srcId="{601467AC-F475-4087-901E-62896C98ED47}" destId="{6413F541-D5BF-4CF2-9F67-69C0E5E60CFE}" srcOrd="2" destOrd="0" presId="urn:microsoft.com/office/officeart/2018/5/layout/IconCircleLabelList"/>
    <dgm:cxn modelId="{56BE1C13-51BA-44D9-8688-3EEBB1DD5B04}" type="presParOf" srcId="{601467AC-F475-4087-901E-62896C98ED47}" destId="{35BC4748-0427-433B-B717-347C74B04E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6F8FE-3972-440F-A578-FBC41D3E47B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9C39C5-7BC4-48B1-992B-95073C671A15}">
      <dgm:prSet/>
      <dgm:spPr/>
      <dgm:t>
        <a:bodyPr/>
        <a:lstStyle/>
        <a:p>
          <a:pPr>
            <a:lnSpc>
              <a:spcPct val="100000"/>
            </a:lnSpc>
          </a:pPr>
          <a:r>
            <a:rPr lang="en-US"/>
            <a:t>Act as a role model for clients to prove mental health recovery is possible</a:t>
          </a:r>
        </a:p>
      </dgm:t>
    </dgm:pt>
    <dgm:pt modelId="{1605F69E-36FD-49D7-AA5B-D46053CCCBAD}" type="parTrans" cxnId="{C6F3A0FE-95FF-4A61-93EC-0BD9BCBA377A}">
      <dgm:prSet/>
      <dgm:spPr/>
      <dgm:t>
        <a:bodyPr/>
        <a:lstStyle/>
        <a:p>
          <a:endParaRPr lang="en-US"/>
        </a:p>
      </dgm:t>
    </dgm:pt>
    <dgm:pt modelId="{417295ED-CCA9-40D7-A74E-7E66910CB800}" type="sibTrans" cxnId="{C6F3A0FE-95FF-4A61-93EC-0BD9BCBA377A}">
      <dgm:prSet/>
      <dgm:spPr/>
      <dgm:t>
        <a:bodyPr/>
        <a:lstStyle/>
        <a:p>
          <a:endParaRPr lang="en-US"/>
        </a:p>
      </dgm:t>
    </dgm:pt>
    <dgm:pt modelId="{01DA7E8B-AA01-4E70-A7C7-B345C2B9E809}">
      <dgm:prSet/>
      <dgm:spPr/>
      <dgm:t>
        <a:bodyPr/>
        <a:lstStyle/>
        <a:p>
          <a:pPr>
            <a:lnSpc>
              <a:spcPct val="100000"/>
            </a:lnSpc>
          </a:pPr>
          <a:r>
            <a:rPr lang="en-US"/>
            <a:t>Discuss shared lived experiences in a constructive/ supportive way</a:t>
          </a:r>
        </a:p>
      </dgm:t>
    </dgm:pt>
    <dgm:pt modelId="{781E9767-C2CC-42DF-A6F6-F2880BBF5A43}" type="parTrans" cxnId="{619642A9-8B94-4EA5-B184-809974757858}">
      <dgm:prSet/>
      <dgm:spPr/>
      <dgm:t>
        <a:bodyPr/>
        <a:lstStyle/>
        <a:p>
          <a:endParaRPr lang="en-US"/>
        </a:p>
      </dgm:t>
    </dgm:pt>
    <dgm:pt modelId="{B6922B77-6121-4833-AAC4-931C6F2ED55B}" type="sibTrans" cxnId="{619642A9-8B94-4EA5-B184-809974757858}">
      <dgm:prSet/>
      <dgm:spPr/>
      <dgm:t>
        <a:bodyPr/>
        <a:lstStyle/>
        <a:p>
          <a:endParaRPr lang="en-US"/>
        </a:p>
      </dgm:t>
    </dgm:pt>
    <dgm:pt modelId="{DA47662F-5A09-4E9D-883A-66D034B4EFBB}">
      <dgm:prSet/>
      <dgm:spPr/>
      <dgm:t>
        <a:bodyPr/>
        <a:lstStyle/>
        <a:p>
          <a:pPr>
            <a:lnSpc>
              <a:spcPct val="100000"/>
            </a:lnSpc>
          </a:pPr>
          <a:r>
            <a:rPr lang="en-US"/>
            <a:t>Identify client needs and develop a recovery plan for those needs</a:t>
          </a:r>
        </a:p>
      </dgm:t>
    </dgm:pt>
    <dgm:pt modelId="{7C042FCF-76C3-4E59-B61E-3BA2A8AE91F3}" type="parTrans" cxnId="{C8F09B87-B9EE-4628-B946-ACEB428F196F}">
      <dgm:prSet/>
      <dgm:spPr/>
      <dgm:t>
        <a:bodyPr/>
        <a:lstStyle/>
        <a:p>
          <a:endParaRPr lang="en-US"/>
        </a:p>
      </dgm:t>
    </dgm:pt>
    <dgm:pt modelId="{A18860E2-D6A5-4235-B803-2EC95593497A}" type="sibTrans" cxnId="{C8F09B87-B9EE-4628-B946-ACEB428F196F}">
      <dgm:prSet/>
      <dgm:spPr/>
      <dgm:t>
        <a:bodyPr/>
        <a:lstStyle/>
        <a:p>
          <a:endParaRPr lang="en-US"/>
        </a:p>
      </dgm:t>
    </dgm:pt>
    <dgm:pt modelId="{18244F64-D8C3-4339-B496-E003D5245EFE}">
      <dgm:prSet/>
      <dgm:spPr/>
      <dgm:t>
        <a:bodyPr/>
        <a:lstStyle/>
        <a:p>
          <a:pPr>
            <a:lnSpc>
              <a:spcPct val="100000"/>
            </a:lnSpc>
          </a:pPr>
          <a:r>
            <a:rPr lang="en-US"/>
            <a:t>Teach and encourage clients to practice self-advocacy</a:t>
          </a:r>
        </a:p>
      </dgm:t>
    </dgm:pt>
    <dgm:pt modelId="{3AE77D5B-3A49-403E-8D75-C224BA8E5FF4}" type="parTrans" cxnId="{ED238A45-AF00-4133-9AB3-981BE0D7977F}">
      <dgm:prSet/>
      <dgm:spPr/>
      <dgm:t>
        <a:bodyPr/>
        <a:lstStyle/>
        <a:p>
          <a:endParaRPr lang="en-US"/>
        </a:p>
      </dgm:t>
    </dgm:pt>
    <dgm:pt modelId="{C547D5AF-486E-4FE7-8E1F-6AAA34A79F12}" type="sibTrans" cxnId="{ED238A45-AF00-4133-9AB3-981BE0D7977F}">
      <dgm:prSet/>
      <dgm:spPr/>
      <dgm:t>
        <a:bodyPr/>
        <a:lstStyle/>
        <a:p>
          <a:endParaRPr lang="en-US"/>
        </a:p>
      </dgm:t>
    </dgm:pt>
    <dgm:pt modelId="{43E4ECC5-F4B1-44C0-88E0-59E6C927C3F4}">
      <dgm:prSet/>
      <dgm:spPr/>
      <dgm:t>
        <a:bodyPr/>
        <a:lstStyle/>
        <a:p>
          <a:pPr>
            <a:lnSpc>
              <a:spcPct val="100000"/>
            </a:lnSpc>
          </a:pPr>
          <a:r>
            <a:rPr lang="en-US"/>
            <a:t>Connect clients with community support and resources</a:t>
          </a:r>
        </a:p>
      </dgm:t>
    </dgm:pt>
    <dgm:pt modelId="{1E66E4A3-3661-47FB-907A-04F7A6A12EAC}" type="parTrans" cxnId="{760DEE0B-6F60-4601-9F02-0B8C232FB10D}">
      <dgm:prSet/>
      <dgm:spPr/>
      <dgm:t>
        <a:bodyPr/>
        <a:lstStyle/>
        <a:p>
          <a:endParaRPr lang="en-US"/>
        </a:p>
      </dgm:t>
    </dgm:pt>
    <dgm:pt modelId="{A36BD97F-68F0-4D46-9D26-106865CF0B19}" type="sibTrans" cxnId="{760DEE0B-6F60-4601-9F02-0B8C232FB10D}">
      <dgm:prSet/>
      <dgm:spPr/>
      <dgm:t>
        <a:bodyPr/>
        <a:lstStyle/>
        <a:p>
          <a:endParaRPr lang="en-US"/>
        </a:p>
      </dgm:t>
    </dgm:pt>
    <dgm:pt modelId="{4F838678-49FB-4F52-9390-A62BDFDE5DBF}" type="pres">
      <dgm:prSet presAssocID="{FF96F8FE-3972-440F-A578-FBC41D3E47B0}" presName="root" presStyleCnt="0">
        <dgm:presLayoutVars>
          <dgm:dir/>
          <dgm:resizeHandles val="exact"/>
        </dgm:presLayoutVars>
      </dgm:prSet>
      <dgm:spPr/>
    </dgm:pt>
    <dgm:pt modelId="{0857B7C3-8E0D-4DD2-B33C-BE538FE185EC}" type="pres">
      <dgm:prSet presAssocID="{FE9C39C5-7BC4-48B1-992B-95073C671A15}" presName="compNode" presStyleCnt="0"/>
      <dgm:spPr/>
    </dgm:pt>
    <dgm:pt modelId="{D586F548-363F-4A39-8B80-82CF8F047A26}" type="pres">
      <dgm:prSet presAssocID="{FE9C39C5-7BC4-48B1-992B-95073C671A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45CA19A-59F1-41B8-90EF-18DB2442AD47}" type="pres">
      <dgm:prSet presAssocID="{FE9C39C5-7BC4-48B1-992B-95073C671A15}" presName="spaceRect" presStyleCnt="0"/>
      <dgm:spPr/>
    </dgm:pt>
    <dgm:pt modelId="{8C0FDFDE-6AB4-4B03-AC0E-47624E238D7E}" type="pres">
      <dgm:prSet presAssocID="{FE9C39C5-7BC4-48B1-992B-95073C671A15}" presName="textRect" presStyleLbl="revTx" presStyleIdx="0" presStyleCnt="5">
        <dgm:presLayoutVars>
          <dgm:chMax val="1"/>
          <dgm:chPref val="1"/>
        </dgm:presLayoutVars>
      </dgm:prSet>
      <dgm:spPr/>
    </dgm:pt>
    <dgm:pt modelId="{4A5648FA-25F1-4F66-9CB1-BAD85FE3DF7F}" type="pres">
      <dgm:prSet presAssocID="{417295ED-CCA9-40D7-A74E-7E66910CB800}" presName="sibTrans" presStyleCnt="0"/>
      <dgm:spPr/>
    </dgm:pt>
    <dgm:pt modelId="{9F78D35F-BE65-40FB-AE5D-525656510BE2}" type="pres">
      <dgm:prSet presAssocID="{01DA7E8B-AA01-4E70-A7C7-B345C2B9E809}" presName="compNode" presStyleCnt="0"/>
      <dgm:spPr/>
    </dgm:pt>
    <dgm:pt modelId="{0DF19A3E-C379-4B43-A3B5-AAA3B41CB13B}" type="pres">
      <dgm:prSet presAssocID="{01DA7E8B-AA01-4E70-A7C7-B345C2B9E8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FEC8362-6B98-4BC7-8DD9-E44316275C26}" type="pres">
      <dgm:prSet presAssocID="{01DA7E8B-AA01-4E70-A7C7-B345C2B9E809}" presName="spaceRect" presStyleCnt="0"/>
      <dgm:spPr/>
    </dgm:pt>
    <dgm:pt modelId="{25342533-37EC-45C9-86DA-FBECD0714135}" type="pres">
      <dgm:prSet presAssocID="{01DA7E8B-AA01-4E70-A7C7-B345C2B9E809}" presName="textRect" presStyleLbl="revTx" presStyleIdx="1" presStyleCnt="5">
        <dgm:presLayoutVars>
          <dgm:chMax val="1"/>
          <dgm:chPref val="1"/>
        </dgm:presLayoutVars>
      </dgm:prSet>
      <dgm:spPr/>
    </dgm:pt>
    <dgm:pt modelId="{9B3F28A4-DDCE-4BC1-AC66-03144D07B8CC}" type="pres">
      <dgm:prSet presAssocID="{B6922B77-6121-4833-AAC4-931C6F2ED55B}" presName="sibTrans" presStyleCnt="0"/>
      <dgm:spPr/>
    </dgm:pt>
    <dgm:pt modelId="{6C6C8A20-56CF-4E5E-95BB-6853D518D2A3}" type="pres">
      <dgm:prSet presAssocID="{DA47662F-5A09-4E9D-883A-66D034B4EFBB}" presName="compNode" presStyleCnt="0"/>
      <dgm:spPr/>
    </dgm:pt>
    <dgm:pt modelId="{D07A9231-DF64-4F82-BC66-81D751B5843D}" type="pres">
      <dgm:prSet presAssocID="{DA47662F-5A09-4E9D-883A-66D034B4EF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94BA2493-ABE5-40AD-B93F-3ABA2640B89C}" type="pres">
      <dgm:prSet presAssocID="{DA47662F-5A09-4E9D-883A-66D034B4EFBB}" presName="spaceRect" presStyleCnt="0"/>
      <dgm:spPr/>
    </dgm:pt>
    <dgm:pt modelId="{70ED9A48-776C-48BD-A6BE-8C527696F001}" type="pres">
      <dgm:prSet presAssocID="{DA47662F-5A09-4E9D-883A-66D034B4EFBB}" presName="textRect" presStyleLbl="revTx" presStyleIdx="2" presStyleCnt="5">
        <dgm:presLayoutVars>
          <dgm:chMax val="1"/>
          <dgm:chPref val="1"/>
        </dgm:presLayoutVars>
      </dgm:prSet>
      <dgm:spPr/>
    </dgm:pt>
    <dgm:pt modelId="{A0C89758-749E-4319-AB7D-5C64DB9D725A}" type="pres">
      <dgm:prSet presAssocID="{A18860E2-D6A5-4235-B803-2EC95593497A}" presName="sibTrans" presStyleCnt="0"/>
      <dgm:spPr/>
    </dgm:pt>
    <dgm:pt modelId="{181200CC-F4FC-4AC8-A861-981E1AEAE749}" type="pres">
      <dgm:prSet presAssocID="{18244F64-D8C3-4339-B496-E003D5245EFE}" presName="compNode" presStyleCnt="0"/>
      <dgm:spPr/>
    </dgm:pt>
    <dgm:pt modelId="{C80B6FD7-42A0-4E4D-B5E8-ABA473250992}" type="pres">
      <dgm:prSet presAssocID="{18244F64-D8C3-4339-B496-E003D5245EF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508A2E19-CE0A-4246-8283-D0A5E24665AF}" type="pres">
      <dgm:prSet presAssocID="{18244F64-D8C3-4339-B496-E003D5245EFE}" presName="spaceRect" presStyleCnt="0"/>
      <dgm:spPr/>
    </dgm:pt>
    <dgm:pt modelId="{C9BA4122-64D8-4E08-A636-3A4EF59E3B26}" type="pres">
      <dgm:prSet presAssocID="{18244F64-D8C3-4339-B496-E003D5245EFE}" presName="textRect" presStyleLbl="revTx" presStyleIdx="3" presStyleCnt="5">
        <dgm:presLayoutVars>
          <dgm:chMax val="1"/>
          <dgm:chPref val="1"/>
        </dgm:presLayoutVars>
      </dgm:prSet>
      <dgm:spPr/>
    </dgm:pt>
    <dgm:pt modelId="{713655F9-B50A-4E9E-BDC2-C1F08C705809}" type="pres">
      <dgm:prSet presAssocID="{C547D5AF-486E-4FE7-8E1F-6AAA34A79F12}" presName="sibTrans" presStyleCnt="0"/>
      <dgm:spPr/>
    </dgm:pt>
    <dgm:pt modelId="{FD479EEF-B2DB-4B04-8169-AB79DCCE1DAD}" type="pres">
      <dgm:prSet presAssocID="{43E4ECC5-F4B1-44C0-88E0-59E6C927C3F4}" presName="compNode" presStyleCnt="0"/>
      <dgm:spPr/>
    </dgm:pt>
    <dgm:pt modelId="{F9E7562B-9E68-4205-8370-08BB59ED8C4E}" type="pres">
      <dgm:prSet presAssocID="{43E4ECC5-F4B1-44C0-88E0-59E6C927C3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254DFD15-E0FB-4D9E-994F-2B804F4EFAE6}" type="pres">
      <dgm:prSet presAssocID="{43E4ECC5-F4B1-44C0-88E0-59E6C927C3F4}" presName="spaceRect" presStyleCnt="0"/>
      <dgm:spPr/>
    </dgm:pt>
    <dgm:pt modelId="{C926A17F-12F0-4F74-B876-9DA61CCB960F}" type="pres">
      <dgm:prSet presAssocID="{43E4ECC5-F4B1-44C0-88E0-59E6C927C3F4}" presName="textRect" presStyleLbl="revTx" presStyleIdx="4" presStyleCnt="5">
        <dgm:presLayoutVars>
          <dgm:chMax val="1"/>
          <dgm:chPref val="1"/>
        </dgm:presLayoutVars>
      </dgm:prSet>
      <dgm:spPr/>
    </dgm:pt>
  </dgm:ptLst>
  <dgm:cxnLst>
    <dgm:cxn modelId="{760DEE0B-6F60-4601-9F02-0B8C232FB10D}" srcId="{FF96F8FE-3972-440F-A578-FBC41D3E47B0}" destId="{43E4ECC5-F4B1-44C0-88E0-59E6C927C3F4}" srcOrd="4" destOrd="0" parTransId="{1E66E4A3-3661-47FB-907A-04F7A6A12EAC}" sibTransId="{A36BD97F-68F0-4D46-9D26-106865CF0B19}"/>
    <dgm:cxn modelId="{06CCA136-5066-48DE-B5F6-A1DE681D64F1}" type="presOf" srcId="{DA47662F-5A09-4E9D-883A-66D034B4EFBB}" destId="{70ED9A48-776C-48BD-A6BE-8C527696F001}" srcOrd="0" destOrd="0" presId="urn:microsoft.com/office/officeart/2018/2/layout/IconLabelList"/>
    <dgm:cxn modelId="{D904C13C-2217-4E29-9BD2-28239326879C}" type="presOf" srcId="{43E4ECC5-F4B1-44C0-88E0-59E6C927C3F4}" destId="{C926A17F-12F0-4F74-B876-9DA61CCB960F}" srcOrd="0" destOrd="0" presId="urn:microsoft.com/office/officeart/2018/2/layout/IconLabelList"/>
    <dgm:cxn modelId="{ED238A45-AF00-4133-9AB3-981BE0D7977F}" srcId="{FF96F8FE-3972-440F-A578-FBC41D3E47B0}" destId="{18244F64-D8C3-4339-B496-E003D5245EFE}" srcOrd="3" destOrd="0" parTransId="{3AE77D5B-3A49-403E-8D75-C224BA8E5FF4}" sibTransId="{C547D5AF-486E-4FE7-8E1F-6AAA34A79F12}"/>
    <dgm:cxn modelId="{C8F09B87-B9EE-4628-B946-ACEB428F196F}" srcId="{FF96F8FE-3972-440F-A578-FBC41D3E47B0}" destId="{DA47662F-5A09-4E9D-883A-66D034B4EFBB}" srcOrd="2" destOrd="0" parTransId="{7C042FCF-76C3-4E59-B61E-3BA2A8AE91F3}" sibTransId="{A18860E2-D6A5-4235-B803-2EC95593497A}"/>
    <dgm:cxn modelId="{CF02519C-6DF7-4B13-8799-B58339D204A1}" type="presOf" srcId="{18244F64-D8C3-4339-B496-E003D5245EFE}" destId="{C9BA4122-64D8-4E08-A636-3A4EF59E3B26}" srcOrd="0" destOrd="0" presId="urn:microsoft.com/office/officeart/2018/2/layout/IconLabelList"/>
    <dgm:cxn modelId="{619642A9-8B94-4EA5-B184-809974757858}" srcId="{FF96F8FE-3972-440F-A578-FBC41D3E47B0}" destId="{01DA7E8B-AA01-4E70-A7C7-B345C2B9E809}" srcOrd="1" destOrd="0" parTransId="{781E9767-C2CC-42DF-A6F6-F2880BBF5A43}" sibTransId="{B6922B77-6121-4833-AAC4-931C6F2ED55B}"/>
    <dgm:cxn modelId="{2EE5D0D3-EA11-4BF1-9541-696E554FDC59}" type="presOf" srcId="{FF96F8FE-3972-440F-A578-FBC41D3E47B0}" destId="{4F838678-49FB-4F52-9390-A62BDFDE5DBF}" srcOrd="0" destOrd="0" presId="urn:microsoft.com/office/officeart/2018/2/layout/IconLabelList"/>
    <dgm:cxn modelId="{19D5B0F3-B50D-46E3-88AE-8C6E4F2327D6}" type="presOf" srcId="{FE9C39C5-7BC4-48B1-992B-95073C671A15}" destId="{8C0FDFDE-6AB4-4B03-AC0E-47624E238D7E}" srcOrd="0" destOrd="0" presId="urn:microsoft.com/office/officeart/2018/2/layout/IconLabelList"/>
    <dgm:cxn modelId="{8A249CF9-2F11-424A-8238-66F0805FEF68}" type="presOf" srcId="{01DA7E8B-AA01-4E70-A7C7-B345C2B9E809}" destId="{25342533-37EC-45C9-86DA-FBECD0714135}" srcOrd="0" destOrd="0" presId="urn:microsoft.com/office/officeart/2018/2/layout/IconLabelList"/>
    <dgm:cxn modelId="{C6F3A0FE-95FF-4A61-93EC-0BD9BCBA377A}" srcId="{FF96F8FE-3972-440F-A578-FBC41D3E47B0}" destId="{FE9C39C5-7BC4-48B1-992B-95073C671A15}" srcOrd="0" destOrd="0" parTransId="{1605F69E-36FD-49D7-AA5B-D46053CCCBAD}" sibTransId="{417295ED-CCA9-40D7-A74E-7E66910CB800}"/>
    <dgm:cxn modelId="{445EFC28-0150-4072-95E7-7366F98333AA}" type="presParOf" srcId="{4F838678-49FB-4F52-9390-A62BDFDE5DBF}" destId="{0857B7C3-8E0D-4DD2-B33C-BE538FE185EC}" srcOrd="0" destOrd="0" presId="urn:microsoft.com/office/officeart/2018/2/layout/IconLabelList"/>
    <dgm:cxn modelId="{05F4F8C0-1535-41BD-83CD-41C6C0947341}" type="presParOf" srcId="{0857B7C3-8E0D-4DD2-B33C-BE538FE185EC}" destId="{D586F548-363F-4A39-8B80-82CF8F047A26}" srcOrd="0" destOrd="0" presId="urn:microsoft.com/office/officeart/2018/2/layout/IconLabelList"/>
    <dgm:cxn modelId="{EA187008-0FC9-4040-B9F3-9D8CCF5B385D}" type="presParOf" srcId="{0857B7C3-8E0D-4DD2-B33C-BE538FE185EC}" destId="{645CA19A-59F1-41B8-90EF-18DB2442AD47}" srcOrd="1" destOrd="0" presId="urn:microsoft.com/office/officeart/2018/2/layout/IconLabelList"/>
    <dgm:cxn modelId="{99D13712-7780-4057-A5EB-7B7618A9DEBD}" type="presParOf" srcId="{0857B7C3-8E0D-4DD2-B33C-BE538FE185EC}" destId="{8C0FDFDE-6AB4-4B03-AC0E-47624E238D7E}" srcOrd="2" destOrd="0" presId="urn:microsoft.com/office/officeart/2018/2/layout/IconLabelList"/>
    <dgm:cxn modelId="{3E30EB59-3AC5-4AAB-B47A-B3F2524682D5}" type="presParOf" srcId="{4F838678-49FB-4F52-9390-A62BDFDE5DBF}" destId="{4A5648FA-25F1-4F66-9CB1-BAD85FE3DF7F}" srcOrd="1" destOrd="0" presId="urn:microsoft.com/office/officeart/2018/2/layout/IconLabelList"/>
    <dgm:cxn modelId="{C6DCB28D-85E5-4B64-AF5D-6D75D6B53D42}" type="presParOf" srcId="{4F838678-49FB-4F52-9390-A62BDFDE5DBF}" destId="{9F78D35F-BE65-40FB-AE5D-525656510BE2}" srcOrd="2" destOrd="0" presId="urn:microsoft.com/office/officeart/2018/2/layout/IconLabelList"/>
    <dgm:cxn modelId="{4A41BEA6-A701-4BEA-9E43-31B9A62F3A2E}" type="presParOf" srcId="{9F78D35F-BE65-40FB-AE5D-525656510BE2}" destId="{0DF19A3E-C379-4B43-A3B5-AAA3B41CB13B}" srcOrd="0" destOrd="0" presId="urn:microsoft.com/office/officeart/2018/2/layout/IconLabelList"/>
    <dgm:cxn modelId="{3F23F302-4079-4199-BE3A-94BE13BF9CE5}" type="presParOf" srcId="{9F78D35F-BE65-40FB-AE5D-525656510BE2}" destId="{AFEC8362-6B98-4BC7-8DD9-E44316275C26}" srcOrd="1" destOrd="0" presId="urn:microsoft.com/office/officeart/2018/2/layout/IconLabelList"/>
    <dgm:cxn modelId="{C40FE890-BCE1-47F8-A306-0EF32D784C12}" type="presParOf" srcId="{9F78D35F-BE65-40FB-AE5D-525656510BE2}" destId="{25342533-37EC-45C9-86DA-FBECD0714135}" srcOrd="2" destOrd="0" presId="urn:microsoft.com/office/officeart/2018/2/layout/IconLabelList"/>
    <dgm:cxn modelId="{42594D90-2735-4A7B-8CC4-B8D1ACBE8681}" type="presParOf" srcId="{4F838678-49FB-4F52-9390-A62BDFDE5DBF}" destId="{9B3F28A4-DDCE-4BC1-AC66-03144D07B8CC}" srcOrd="3" destOrd="0" presId="urn:microsoft.com/office/officeart/2018/2/layout/IconLabelList"/>
    <dgm:cxn modelId="{F24AA280-E86F-4144-985C-88308E32FC43}" type="presParOf" srcId="{4F838678-49FB-4F52-9390-A62BDFDE5DBF}" destId="{6C6C8A20-56CF-4E5E-95BB-6853D518D2A3}" srcOrd="4" destOrd="0" presId="urn:microsoft.com/office/officeart/2018/2/layout/IconLabelList"/>
    <dgm:cxn modelId="{E487CE53-5A10-44E7-B86D-D21BAB96D493}" type="presParOf" srcId="{6C6C8A20-56CF-4E5E-95BB-6853D518D2A3}" destId="{D07A9231-DF64-4F82-BC66-81D751B5843D}" srcOrd="0" destOrd="0" presId="urn:microsoft.com/office/officeart/2018/2/layout/IconLabelList"/>
    <dgm:cxn modelId="{96E6921F-3D05-43F6-BB4D-FF45A0925E53}" type="presParOf" srcId="{6C6C8A20-56CF-4E5E-95BB-6853D518D2A3}" destId="{94BA2493-ABE5-40AD-B93F-3ABA2640B89C}" srcOrd="1" destOrd="0" presId="urn:microsoft.com/office/officeart/2018/2/layout/IconLabelList"/>
    <dgm:cxn modelId="{22239178-A263-4CDB-AC2A-7B91A6858511}" type="presParOf" srcId="{6C6C8A20-56CF-4E5E-95BB-6853D518D2A3}" destId="{70ED9A48-776C-48BD-A6BE-8C527696F001}" srcOrd="2" destOrd="0" presId="urn:microsoft.com/office/officeart/2018/2/layout/IconLabelList"/>
    <dgm:cxn modelId="{81ABC7B9-1A66-4B53-B3D3-4329AADA39D8}" type="presParOf" srcId="{4F838678-49FB-4F52-9390-A62BDFDE5DBF}" destId="{A0C89758-749E-4319-AB7D-5C64DB9D725A}" srcOrd="5" destOrd="0" presId="urn:microsoft.com/office/officeart/2018/2/layout/IconLabelList"/>
    <dgm:cxn modelId="{D4F30CB4-00CC-4331-B931-86F7CA7C36B9}" type="presParOf" srcId="{4F838678-49FB-4F52-9390-A62BDFDE5DBF}" destId="{181200CC-F4FC-4AC8-A861-981E1AEAE749}" srcOrd="6" destOrd="0" presId="urn:microsoft.com/office/officeart/2018/2/layout/IconLabelList"/>
    <dgm:cxn modelId="{B87D8751-17D7-4257-AF82-DE0F38A08227}" type="presParOf" srcId="{181200CC-F4FC-4AC8-A861-981E1AEAE749}" destId="{C80B6FD7-42A0-4E4D-B5E8-ABA473250992}" srcOrd="0" destOrd="0" presId="urn:microsoft.com/office/officeart/2018/2/layout/IconLabelList"/>
    <dgm:cxn modelId="{011B72CA-707B-486A-B320-24FE7AE70701}" type="presParOf" srcId="{181200CC-F4FC-4AC8-A861-981E1AEAE749}" destId="{508A2E19-CE0A-4246-8283-D0A5E24665AF}" srcOrd="1" destOrd="0" presId="urn:microsoft.com/office/officeart/2018/2/layout/IconLabelList"/>
    <dgm:cxn modelId="{856DA9B7-5059-40B0-85CF-9AF40BB4A22B}" type="presParOf" srcId="{181200CC-F4FC-4AC8-A861-981E1AEAE749}" destId="{C9BA4122-64D8-4E08-A636-3A4EF59E3B26}" srcOrd="2" destOrd="0" presId="urn:microsoft.com/office/officeart/2018/2/layout/IconLabelList"/>
    <dgm:cxn modelId="{E7DA780C-D2AA-48F2-B110-4780F0A14CDD}" type="presParOf" srcId="{4F838678-49FB-4F52-9390-A62BDFDE5DBF}" destId="{713655F9-B50A-4E9E-BDC2-C1F08C705809}" srcOrd="7" destOrd="0" presId="urn:microsoft.com/office/officeart/2018/2/layout/IconLabelList"/>
    <dgm:cxn modelId="{0D92D917-66A5-4447-ABDD-381DAA164B3A}" type="presParOf" srcId="{4F838678-49FB-4F52-9390-A62BDFDE5DBF}" destId="{FD479EEF-B2DB-4B04-8169-AB79DCCE1DAD}" srcOrd="8" destOrd="0" presId="urn:microsoft.com/office/officeart/2018/2/layout/IconLabelList"/>
    <dgm:cxn modelId="{61BBD7CF-F3CA-427A-98BD-22FAA7E41426}" type="presParOf" srcId="{FD479EEF-B2DB-4B04-8169-AB79DCCE1DAD}" destId="{F9E7562B-9E68-4205-8370-08BB59ED8C4E}" srcOrd="0" destOrd="0" presId="urn:microsoft.com/office/officeart/2018/2/layout/IconLabelList"/>
    <dgm:cxn modelId="{1B769282-617A-40E5-A5BE-C35F9789E261}" type="presParOf" srcId="{FD479EEF-B2DB-4B04-8169-AB79DCCE1DAD}" destId="{254DFD15-E0FB-4D9E-994F-2B804F4EFAE6}" srcOrd="1" destOrd="0" presId="urn:microsoft.com/office/officeart/2018/2/layout/IconLabelList"/>
    <dgm:cxn modelId="{D4ADCFAD-FED1-44F5-8F72-530200A98467}" type="presParOf" srcId="{FD479EEF-B2DB-4B04-8169-AB79DCCE1DAD}" destId="{C926A17F-12F0-4F74-B876-9DA61CCB96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3F7D74-B49F-4C6D-BAB8-82CBE28E9B77}" type="doc">
      <dgm:prSet loTypeId="urn:microsoft.com/office/officeart/2016/7/layout/RepeatingBendingProcessNew" loCatId="process" qsTypeId="urn:microsoft.com/office/officeart/2005/8/quickstyle/simple1" qsCatId="simple" csTypeId="urn:microsoft.com/office/officeart/2005/8/colors/colorful1" csCatId="colorful" phldr="1"/>
      <dgm:spPr/>
    </dgm:pt>
    <dgm:pt modelId="{AB2128A7-F772-4666-BCAA-A1DC73D7ACA2}">
      <dgm:prSet phldrT="[Text]" phldr="0"/>
      <dgm:spPr/>
      <dgm:t>
        <a:bodyPr/>
        <a:lstStyle/>
        <a:p>
          <a:pPr rtl="0"/>
          <a:r>
            <a:rPr lang="en-US">
              <a:latin typeface="Calibri Light" panose="020F0302020204030204"/>
            </a:rPr>
            <a:t>Youth Peer Support</a:t>
          </a:r>
          <a:endParaRPr lang="en-US"/>
        </a:p>
      </dgm:t>
    </dgm:pt>
    <dgm:pt modelId="{AABA7791-4862-49E5-A7F1-D931CC1F81A4}" type="parTrans" cxnId="{316D9CEA-3CD5-4DB5-A86B-2A1C438E6916}">
      <dgm:prSet/>
      <dgm:spPr/>
    </dgm:pt>
    <dgm:pt modelId="{31AD4A9B-E39C-4070-93A1-B230DB69A561}" type="sibTrans" cxnId="{316D9CEA-3CD5-4DB5-A86B-2A1C438E6916}">
      <dgm:prSet/>
      <dgm:spPr/>
      <dgm:t>
        <a:bodyPr/>
        <a:lstStyle/>
        <a:p>
          <a:endParaRPr lang="en-US"/>
        </a:p>
      </dgm:t>
    </dgm:pt>
    <dgm:pt modelId="{9471AD9A-9028-42F2-B9B4-49E2C0B287B3}">
      <dgm:prSet phldrT="[Text]" phldr="0"/>
      <dgm:spPr/>
      <dgm:t>
        <a:bodyPr/>
        <a:lstStyle/>
        <a:p>
          <a:pPr rtl="0"/>
          <a:r>
            <a:rPr lang="en-US">
              <a:latin typeface="Calibri Light" panose="020F0302020204030204"/>
            </a:rPr>
            <a:t>Family Peer Support</a:t>
          </a:r>
          <a:endParaRPr lang="en-US"/>
        </a:p>
      </dgm:t>
    </dgm:pt>
    <dgm:pt modelId="{DB4BBEFB-51B6-4DBA-98CF-F01D3A3D83F5}" type="parTrans" cxnId="{3DCDFC19-3C59-46D3-89B1-888402B3F098}">
      <dgm:prSet/>
      <dgm:spPr/>
    </dgm:pt>
    <dgm:pt modelId="{32CBB123-81C8-45C2-A278-022A4D7731FC}" type="sibTrans" cxnId="{3DCDFC19-3C59-46D3-89B1-888402B3F098}">
      <dgm:prSet/>
      <dgm:spPr/>
      <dgm:t>
        <a:bodyPr/>
        <a:lstStyle/>
        <a:p>
          <a:endParaRPr lang="en-US"/>
        </a:p>
      </dgm:t>
    </dgm:pt>
    <dgm:pt modelId="{094E708F-43D8-467F-9B70-75A3B8C4B6FB}">
      <dgm:prSet phldrT="[Text]" phldr="0"/>
      <dgm:spPr/>
      <dgm:t>
        <a:bodyPr/>
        <a:lstStyle/>
        <a:p>
          <a:pPr rtl="0"/>
          <a:r>
            <a:rPr lang="en-US">
              <a:latin typeface="Calibri Light" panose="020F0302020204030204"/>
            </a:rPr>
            <a:t>Peer Support</a:t>
          </a:r>
          <a:endParaRPr lang="en-US"/>
        </a:p>
      </dgm:t>
    </dgm:pt>
    <dgm:pt modelId="{25899770-C687-4C25-80C5-7DB56858400D}" type="parTrans" cxnId="{F480DCC5-6958-4B6B-B695-9BE548E66F82}">
      <dgm:prSet/>
      <dgm:spPr/>
    </dgm:pt>
    <dgm:pt modelId="{C4A96FEE-20D2-48C8-BF34-930DCE6FBC4B}" type="sibTrans" cxnId="{F480DCC5-6958-4B6B-B695-9BE548E66F82}">
      <dgm:prSet/>
      <dgm:spPr/>
      <dgm:t>
        <a:bodyPr/>
        <a:lstStyle/>
        <a:p>
          <a:endParaRPr lang="en-US"/>
        </a:p>
        <a:p>
          <a:endParaRPr lang="en-US"/>
        </a:p>
      </dgm:t>
    </dgm:pt>
    <dgm:pt modelId="{67F81E94-E729-4546-B031-1ACF300D5EAC}">
      <dgm:prSet phldr="0"/>
      <dgm:spPr/>
      <dgm:t>
        <a:bodyPr/>
        <a:lstStyle/>
        <a:p>
          <a:pPr rtl="0"/>
          <a:r>
            <a:rPr lang="en-US">
              <a:latin typeface="Calibri Light" panose="020F0302020204030204"/>
            </a:rPr>
            <a:t>Certified Peer Specialist</a:t>
          </a:r>
        </a:p>
      </dgm:t>
    </dgm:pt>
    <dgm:pt modelId="{5DD04910-FE06-4F42-86DD-8608785E2FD4}" type="parTrans" cxnId="{2C721D37-B4D1-4E79-BF64-876EDC8F05B8}">
      <dgm:prSet/>
      <dgm:spPr/>
    </dgm:pt>
    <dgm:pt modelId="{D0320B38-503B-4184-83AF-B55B92131A76}" type="sibTrans" cxnId="{2C721D37-B4D1-4E79-BF64-876EDC8F05B8}">
      <dgm:prSet/>
      <dgm:spPr/>
      <dgm:t>
        <a:bodyPr/>
        <a:lstStyle/>
        <a:p>
          <a:endParaRPr lang="en-US"/>
        </a:p>
      </dgm:t>
    </dgm:pt>
    <dgm:pt modelId="{C58C05E8-1551-42F2-B8FA-60B671656D8F}">
      <dgm:prSet phldr="0"/>
      <dgm:spPr/>
      <dgm:t>
        <a:bodyPr/>
        <a:lstStyle/>
        <a:p>
          <a:pPr rtl="0"/>
          <a:r>
            <a:rPr lang="en-US">
              <a:latin typeface="Calibri Light" panose="020F0302020204030204"/>
            </a:rPr>
            <a:t>Certifed Recovery Peer Advocate</a:t>
          </a:r>
        </a:p>
      </dgm:t>
    </dgm:pt>
    <dgm:pt modelId="{A1BA61A8-942C-44B9-A9AF-C10710055B79}" type="parTrans" cxnId="{53F10FB7-166D-41DF-84B0-BC1EDC534674}">
      <dgm:prSet/>
      <dgm:spPr/>
    </dgm:pt>
    <dgm:pt modelId="{51FD4B93-CB49-46EB-807B-9009697FCF9D}" type="sibTrans" cxnId="{53F10FB7-166D-41DF-84B0-BC1EDC534674}">
      <dgm:prSet/>
      <dgm:spPr/>
      <dgm:t>
        <a:bodyPr/>
        <a:lstStyle/>
        <a:p>
          <a:endParaRPr lang="en-US"/>
        </a:p>
      </dgm:t>
    </dgm:pt>
    <dgm:pt modelId="{6DDF9E2F-BE2B-484E-9116-CB06238F437B}">
      <dgm:prSet phldr="0"/>
      <dgm:spPr/>
      <dgm:t>
        <a:bodyPr/>
        <a:lstStyle/>
        <a:p>
          <a:pPr rtl="0"/>
          <a:r>
            <a:rPr lang="en-US">
              <a:latin typeface="Calibri Light" panose="020F0302020204030204"/>
            </a:rPr>
            <a:t>Peer Support movement</a:t>
          </a:r>
        </a:p>
      </dgm:t>
    </dgm:pt>
    <dgm:pt modelId="{FFF6F56E-CB71-4C5E-A426-81499B7BC65B}" type="parTrans" cxnId="{94684525-4724-4A41-8378-11B10F4A0899}">
      <dgm:prSet/>
      <dgm:spPr/>
    </dgm:pt>
    <dgm:pt modelId="{B6D846D5-85FC-49AD-ACA4-D22F0DA1122F}" type="sibTrans" cxnId="{94684525-4724-4A41-8378-11B10F4A0899}">
      <dgm:prSet/>
      <dgm:spPr/>
    </dgm:pt>
    <dgm:pt modelId="{C3BFE6C2-BCD7-49D5-892B-E6FBC08805E0}" type="pres">
      <dgm:prSet presAssocID="{1D3F7D74-B49F-4C6D-BAB8-82CBE28E9B77}" presName="Name0" presStyleCnt="0">
        <dgm:presLayoutVars>
          <dgm:dir/>
          <dgm:resizeHandles val="exact"/>
        </dgm:presLayoutVars>
      </dgm:prSet>
      <dgm:spPr/>
    </dgm:pt>
    <dgm:pt modelId="{3CE44588-5040-4CEE-A66F-A22129845251}" type="pres">
      <dgm:prSet presAssocID="{AB2128A7-F772-4666-BCAA-A1DC73D7ACA2}" presName="node" presStyleLbl="node1" presStyleIdx="0" presStyleCnt="6">
        <dgm:presLayoutVars>
          <dgm:bulletEnabled val="1"/>
        </dgm:presLayoutVars>
      </dgm:prSet>
      <dgm:spPr/>
    </dgm:pt>
    <dgm:pt modelId="{C996913C-6A0F-46C3-A7E2-DC6BA2BD0667}" type="pres">
      <dgm:prSet presAssocID="{31AD4A9B-E39C-4070-93A1-B230DB69A561}" presName="sibTrans" presStyleLbl="sibTrans1D1" presStyleIdx="0" presStyleCnt="5"/>
      <dgm:spPr/>
    </dgm:pt>
    <dgm:pt modelId="{2BE529E3-CD7C-4F92-B2B3-114081A6E745}" type="pres">
      <dgm:prSet presAssocID="{31AD4A9B-E39C-4070-93A1-B230DB69A561}" presName="connectorText" presStyleLbl="sibTrans1D1" presStyleIdx="0" presStyleCnt="5"/>
      <dgm:spPr/>
    </dgm:pt>
    <dgm:pt modelId="{496E0AC2-261A-4A20-893C-3F1284C8924E}" type="pres">
      <dgm:prSet presAssocID="{9471AD9A-9028-42F2-B9B4-49E2C0B287B3}" presName="node" presStyleLbl="node1" presStyleIdx="1" presStyleCnt="6">
        <dgm:presLayoutVars>
          <dgm:bulletEnabled val="1"/>
        </dgm:presLayoutVars>
      </dgm:prSet>
      <dgm:spPr/>
    </dgm:pt>
    <dgm:pt modelId="{60161CD0-5CB1-4111-B741-81D654106388}" type="pres">
      <dgm:prSet presAssocID="{32CBB123-81C8-45C2-A278-022A4D7731FC}" presName="sibTrans" presStyleLbl="sibTrans1D1" presStyleIdx="1" presStyleCnt="5"/>
      <dgm:spPr/>
    </dgm:pt>
    <dgm:pt modelId="{73D7311A-F73A-43F3-8712-25420B39356D}" type="pres">
      <dgm:prSet presAssocID="{32CBB123-81C8-45C2-A278-022A4D7731FC}" presName="connectorText" presStyleLbl="sibTrans1D1" presStyleIdx="1" presStyleCnt="5"/>
      <dgm:spPr/>
    </dgm:pt>
    <dgm:pt modelId="{BF30ACD9-D94E-475C-8F67-A2C3CD88B5D1}" type="pres">
      <dgm:prSet presAssocID="{094E708F-43D8-467F-9B70-75A3B8C4B6FB}" presName="node" presStyleLbl="node1" presStyleIdx="2" presStyleCnt="6">
        <dgm:presLayoutVars>
          <dgm:bulletEnabled val="1"/>
        </dgm:presLayoutVars>
      </dgm:prSet>
      <dgm:spPr/>
    </dgm:pt>
    <dgm:pt modelId="{64E9C0B0-7401-480A-954D-C6B362444F1D}" type="pres">
      <dgm:prSet presAssocID="{C4A96FEE-20D2-48C8-BF34-930DCE6FBC4B}" presName="sibTrans" presStyleLbl="sibTrans1D1" presStyleIdx="2" presStyleCnt="5"/>
      <dgm:spPr/>
    </dgm:pt>
    <dgm:pt modelId="{57C16A43-257F-4FBB-B6EF-78AF57C329BD}" type="pres">
      <dgm:prSet presAssocID="{C4A96FEE-20D2-48C8-BF34-930DCE6FBC4B}" presName="connectorText" presStyleLbl="sibTrans1D1" presStyleIdx="2" presStyleCnt="5"/>
      <dgm:spPr/>
    </dgm:pt>
    <dgm:pt modelId="{1AF028F2-B194-49BA-A9AD-C69BBCDCF3C3}" type="pres">
      <dgm:prSet presAssocID="{67F81E94-E729-4546-B031-1ACF300D5EAC}" presName="node" presStyleLbl="node1" presStyleIdx="3" presStyleCnt="6">
        <dgm:presLayoutVars>
          <dgm:bulletEnabled val="1"/>
        </dgm:presLayoutVars>
      </dgm:prSet>
      <dgm:spPr/>
    </dgm:pt>
    <dgm:pt modelId="{E56E6688-EC6C-4942-B0EA-C3AEC2822D01}" type="pres">
      <dgm:prSet presAssocID="{D0320B38-503B-4184-83AF-B55B92131A76}" presName="sibTrans" presStyleLbl="sibTrans1D1" presStyleIdx="3" presStyleCnt="5"/>
      <dgm:spPr/>
    </dgm:pt>
    <dgm:pt modelId="{FE3F20E1-96E1-4BBD-99AE-E5A779FE2B3E}" type="pres">
      <dgm:prSet presAssocID="{D0320B38-503B-4184-83AF-B55B92131A76}" presName="connectorText" presStyleLbl="sibTrans1D1" presStyleIdx="3" presStyleCnt="5"/>
      <dgm:spPr/>
    </dgm:pt>
    <dgm:pt modelId="{01EB806A-D06F-4213-8406-9FA408B6C625}" type="pres">
      <dgm:prSet presAssocID="{C58C05E8-1551-42F2-B8FA-60B671656D8F}" presName="node" presStyleLbl="node1" presStyleIdx="4" presStyleCnt="6">
        <dgm:presLayoutVars>
          <dgm:bulletEnabled val="1"/>
        </dgm:presLayoutVars>
      </dgm:prSet>
      <dgm:spPr/>
    </dgm:pt>
    <dgm:pt modelId="{C16A462A-C44C-43E4-9FA9-3148FFBB7630}" type="pres">
      <dgm:prSet presAssocID="{51FD4B93-CB49-46EB-807B-9009697FCF9D}" presName="sibTrans" presStyleLbl="sibTrans1D1" presStyleIdx="4" presStyleCnt="5"/>
      <dgm:spPr/>
    </dgm:pt>
    <dgm:pt modelId="{C573DE48-5577-477C-B7B1-9BDDF15E7000}" type="pres">
      <dgm:prSet presAssocID="{51FD4B93-CB49-46EB-807B-9009697FCF9D}" presName="connectorText" presStyleLbl="sibTrans1D1" presStyleIdx="4" presStyleCnt="5"/>
      <dgm:spPr/>
    </dgm:pt>
    <dgm:pt modelId="{4160E096-8597-43D5-BBC5-8260485EFB0E}" type="pres">
      <dgm:prSet presAssocID="{6DDF9E2F-BE2B-484E-9116-CB06238F437B}" presName="node" presStyleLbl="node1" presStyleIdx="5" presStyleCnt="6">
        <dgm:presLayoutVars>
          <dgm:bulletEnabled val="1"/>
        </dgm:presLayoutVars>
      </dgm:prSet>
      <dgm:spPr/>
    </dgm:pt>
  </dgm:ptLst>
  <dgm:cxnLst>
    <dgm:cxn modelId="{B10FF008-8D19-4480-9B8D-2DED8030D1D1}" type="presOf" srcId="{D0320B38-503B-4184-83AF-B55B92131A76}" destId="{FE3F20E1-96E1-4BBD-99AE-E5A779FE2B3E}" srcOrd="1" destOrd="0" presId="urn:microsoft.com/office/officeart/2016/7/layout/RepeatingBendingProcessNew"/>
    <dgm:cxn modelId="{8D31740E-E044-4A12-ACF2-636144C98290}" type="presOf" srcId="{32CBB123-81C8-45C2-A278-022A4D7731FC}" destId="{73D7311A-F73A-43F3-8712-25420B39356D}" srcOrd="1" destOrd="0" presId="urn:microsoft.com/office/officeart/2016/7/layout/RepeatingBendingProcessNew"/>
    <dgm:cxn modelId="{3DCDFC19-3C59-46D3-89B1-888402B3F098}" srcId="{1D3F7D74-B49F-4C6D-BAB8-82CBE28E9B77}" destId="{9471AD9A-9028-42F2-B9B4-49E2C0B287B3}" srcOrd="1" destOrd="0" parTransId="{DB4BBEFB-51B6-4DBA-98CF-F01D3A3D83F5}" sibTransId="{32CBB123-81C8-45C2-A278-022A4D7731FC}"/>
    <dgm:cxn modelId="{94684525-4724-4A41-8378-11B10F4A0899}" srcId="{1D3F7D74-B49F-4C6D-BAB8-82CBE28E9B77}" destId="{6DDF9E2F-BE2B-484E-9116-CB06238F437B}" srcOrd="5" destOrd="0" parTransId="{FFF6F56E-CB71-4C5E-A426-81499B7BC65B}" sibTransId="{B6D846D5-85FC-49AD-ACA4-D22F0DA1122F}"/>
    <dgm:cxn modelId="{2C721D37-B4D1-4E79-BF64-876EDC8F05B8}" srcId="{1D3F7D74-B49F-4C6D-BAB8-82CBE28E9B77}" destId="{67F81E94-E729-4546-B031-1ACF300D5EAC}" srcOrd="3" destOrd="0" parTransId="{5DD04910-FE06-4F42-86DD-8608785E2FD4}" sibTransId="{D0320B38-503B-4184-83AF-B55B92131A76}"/>
    <dgm:cxn modelId="{AF9B3439-D3B4-41A9-B52E-0B5D16ED216D}" type="presOf" srcId="{1D3F7D74-B49F-4C6D-BAB8-82CBE28E9B77}" destId="{C3BFE6C2-BCD7-49D5-892B-E6FBC08805E0}" srcOrd="0" destOrd="0" presId="urn:microsoft.com/office/officeart/2016/7/layout/RepeatingBendingProcessNew"/>
    <dgm:cxn modelId="{2B4F375D-000C-4F56-9FB5-EAE86BEA37A6}" type="presOf" srcId="{31AD4A9B-E39C-4070-93A1-B230DB69A561}" destId="{C996913C-6A0F-46C3-A7E2-DC6BA2BD0667}" srcOrd="0" destOrd="0" presId="urn:microsoft.com/office/officeart/2016/7/layout/RepeatingBendingProcessNew"/>
    <dgm:cxn modelId="{54629E5D-4879-4D87-8CA1-D7F243EA8813}" type="presOf" srcId="{D0320B38-503B-4184-83AF-B55B92131A76}" destId="{E56E6688-EC6C-4942-B0EA-C3AEC2822D01}" srcOrd="0" destOrd="0" presId="urn:microsoft.com/office/officeart/2016/7/layout/RepeatingBendingProcessNew"/>
    <dgm:cxn modelId="{FBC38073-D9D8-4839-AFA1-78C939B91E95}" type="presOf" srcId="{31AD4A9B-E39C-4070-93A1-B230DB69A561}" destId="{2BE529E3-CD7C-4F92-B2B3-114081A6E745}" srcOrd="1" destOrd="0" presId="urn:microsoft.com/office/officeart/2016/7/layout/RepeatingBendingProcessNew"/>
    <dgm:cxn modelId="{F9E4F257-25B7-485A-8D9F-7C48A57B58B4}" type="presOf" srcId="{9471AD9A-9028-42F2-B9B4-49E2C0B287B3}" destId="{496E0AC2-261A-4A20-893C-3F1284C8924E}" srcOrd="0" destOrd="0" presId="urn:microsoft.com/office/officeart/2016/7/layout/RepeatingBendingProcessNew"/>
    <dgm:cxn modelId="{B3AC0858-70E9-4979-AFD7-BEB9F506748C}" type="presOf" srcId="{51FD4B93-CB49-46EB-807B-9009697FCF9D}" destId="{C573DE48-5577-477C-B7B1-9BDDF15E7000}" srcOrd="1" destOrd="0" presId="urn:microsoft.com/office/officeart/2016/7/layout/RepeatingBendingProcessNew"/>
    <dgm:cxn modelId="{E013C3AC-AC89-43CC-B269-90C1CEAE7521}" type="presOf" srcId="{C4A96FEE-20D2-48C8-BF34-930DCE6FBC4B}" destId="{64E9C0B0-7401-480A-954D-C6B362444F1D}" srcOrd="0" destOrd="0" presId="urn:microsoft.com/office/officeart/2016/7/layout/RepeatingBendingProcessNew"/>
    <dgm:cxn modelId="{75495DB1-F64E-42AE-AEB2-30D68B311CEC}" type="presOf" srcId="{094E708F-43D8-467F-9B70-75A3B8C4B6FB}" destId="{BF30ACD9-D94E-475C-8F67-A2C3CD88B5D1}" srcOrd="0" destOrd="0" presId="urn:microsoft.com/office/officeart/2016/7/layout/RepeatingBendingProcessNew"/>
    <dgm:cxn modelId="{A60B8BB1-C11D-4B10-B180-1154C880B56E}" type="presOf" srcId="{6DDF9E2F-BE2B-484E-9116-CB06238F437B}" destId="{4160E096-8597-43D5-BBC5-8260485EFB0E}" srcOrd="0" destOrd="0" presId="urn:microsoft.com/office/officeart/2016/7/layout/RepeatingBendingProcessNew"/>
    <dgm:cxn modelId="{53F10FB7-166D-41DF-84B0-BC1EDC534674}" srcId="{1D3F7D74-B49F-4C6D-BAB8-82CBE28E9B77}" destId="{C58C05E8-1551-42F2-B8FA-60B671656D8F}" srcOrd="4" destOrd="0" parTransId="{A1BA61A8-942C-44B9-A9AF-C10710055B79}" sibTransId="{51FD4B93-CB49-46EB-807B-9009697FCF9D}"/>
    <dgm:cxn modelId="{E6F202BC-4B8B-4F7A-99A5-C37BCDF930B8}" type="presOf" srcId="{32CBB123-81C8-45C2-A278-022A4D7731FC}" destId="{60161CD0-5CB1-4111-B741-81D654106388}" srcOrd="0" destOrd="0" presId="urn:microsoft.com/office/officeart/2016/7/layout/RepeatingBendingProcessNew"/>
    <dgm:cxn modelId="{A3F321BC-8044-4FAA-89C6-5C626ABB2A75}" type="presOf" srcId="{AB2128A7-F772-4666-BCAA-A1DC73D7ACA2}" destId="{3CE44588-5040-4CEE-A66F-A22129845251}" srcOrd="0" destOrd="0" presId="urn:microsoft.com/office/officeart/2016/7/layout/RepeatingBendingProcessNew"/>
    <dgm:cxn modelId="{51F242BD-CEB9-4D98-91DB-FFCD304A19E2}" type="presOf" srcId="{67F81E94-E729-4546-B031-1ACF300D5EAC}" destId="{1AF028F2-B194-49BA-A9AD-C69BBCDCF3C3}" srcOrd="0" destOrd="0" presId="urn:microsoft.com/office/officeart/2016/7/layout/RepeatingBendingProcessNew"/>
    <dgm:cxn modelId="{8B6DE7C3-9B3E-4D23-B6CA-287FD3367D47}" type="presOf" srcId="{C4A96FEE-20D2-48C8-BF34-930DCE6FBC4B}" destId="{57C16A43-257F-4FBB-B6EF-78AF57C329BD}" srcOrd="1" destOrd="0" presId="urn:microsoft.com/office/officeart/2016/7/layout/RepeatingBendingProcessNew"/>
    <dgm:cxn modelId="{F480DCC5-6958-4B6B-B695-9BE548E66F82}" srcId="{1D3F7D74-B49F-4C6D-BAB8-82CBE28E9B77}" destId="{094E708F-43D8-467F-9B70-75A3B8C4B6FB}" srcOrd="2" destOrd="0" parTransId="{25899770-C687-4C25-80C5-7DB56858400D}" sibTransId="{C4A96FEE-20D2-48C8-BF34-930DCE6FBC4B}"/>
    <dgm:cxn modelId="{F74102D2-D43E-43AD-81FC-8E0E2D7C5A8D}" type="presOf" srcId="{51FD4B93-CB49-46EB-807B-9009697FCF9D}" destId="{C16A462A-C44C-43E4-9FA9-3148FFBB7630}" srcOrd="0" destOrd="0" presId="urn:microsoft.com/office/officeart/2016/7/layout/RepeatingBendingProcessNew"/>
    <dgm:cxn modelId="{440AACE2-184D-4C1D-AF35-B6FAEA242443}" type="presOf" srcId="{C58C05E8-1551-42F2-B8FA-60B671656D8F}" destId="{01EB806A-D06F-4213-8406-9FA408B6C625}" srcOrd="0" destOrd="0" presId="urn:microsoft.com/office/officeart/2016/7/layout/RepeatingBendingProcessNew"/>
    <dgm:cxn modelId="{316D9CEA-3CD5-4DB5-A86B-2A1C438E6916}" srcId="{1D3F7D74-B49F-4C6D-BAB8-82CBE28E9B77}" destId="{AB2128A7-F772-4666-BCAA-A1DC73D7ACA2}" srcOrd="0" destOrd="0" parTransId="{AABA7791-4862-49E5-A7F1-D931CC1F81A4}" sibTransId="{31AD4A9B-E39C-4070-93A1-B230DB69A561}"/>
    <dgm:cxn modelId="{884A0EED-755C-41B8-8B13-8C3509165C45}" type="presParOf" srcId="{C3BFE6C2-BCD7-49D5-892B-E6FBC08805E0}" destId="{3CE44588-5040-4CEE-A66F-A22129845251}" srcOrd="0" destOrd="0" presId="urn:microsoft.com/office/officeart/2016/7/layout/RepeatingBendingProcessNew"/>
    <dgm:cxn modelId="{EA296501-3349-4375-B34A-E0BCA920B594}" type="presParOf" srcId="{C3BFE6C2-BCD7-49D5-892B-E6FBC08805E0}" destId="{C996913C-6A0F-46C3-A7E2-DC6BA2BD0667}" srcOrd="1" destOrd="0" presId="urn:microsoft.com/office/officeart/2016/7/layout/RepeatingBendingProcessNew"/>
    <dgm:cxn modelId="{8131F644-75DE-432E-B98C-82698C70A321}" type="presParOf" srcId="{C996913C-6A0F-46C3-A7E2-DC6BA2BD0667}" destId="{2BE529E3-CD7C-4F92-B2B3-114081A6E745}" srcOrd="0" destOrd="0" presId="urn:microsoft.com/office/officeart/2016/7/layout/RepeatingBendingProcessNew"/>
    <dgm:cxn modelId="{64A36D0E-2474-4CD5-91E7-F4D2814F3C2A}" type="presParOf" srcId="{C3BFE6C2-BCD7-49D5-892B-E6FBC08805E0}" destId="{496E0AC2-261A-4A20-893C-3F1284C8924E}" srcOrd="2" destOrd="0" presId="urn:microsoft.com/office/officeart/2016/7/layout/RepeatingBendingProcessNew"/>
    <dgm:cxn modelId="{D5E2B550-E376-478F-94F7-4B08836D483F}" type="presParOf" srcId="{C3BFE6C2-BCD7-49D5-892B-E6FBC08805E0}" destId="{60161CD0-5CB1-4111-B741-81D654106388}" srcOrd="3" destOrd="0" presId="urn:microsoft.com/office/officeart/2016/7/layout/RepeatingBendingProcessNew"/>
    <dgm:cxn modelId="{69093862-5FBD-48FE-871C-B5FA0F60B4C6}" type="presParOf" srcId="{60161CD0-5CB1-4111-B741-81D654106388}" destId="{73D7311A-F73A-43F3-8712-25420B39356D}" srcOrd="0" destOrd="0" presId="urn:microsoft.com/office/officeart/2016/7/layout/RepeatingBendingProcessNew"/>
    <dgm:cxn modelId="{5C289409-2C0F-4978-851D-A0CE6E6E13C3}" type="presParOf" srcId="{C3BFE6C2-BCD7-49D5-892B-E6FBC08805E0}" destId="{BF30ACD9-D94E-475C-8F67-A2C3CD88B5D1}" srcOrd="4" destOrd="0" presId="urn:microsoft.com/office/officeart/2016/7/layout/RepeatingBendingProcessNew"/>
    <dgm:cxn modelId="{86A86B16-B9CC-4C05-A2ED-1DFD8BCA5BD3}" type="presParOf" srcId="{C3BFE6C2-BCD7-49D5-892B-E6FBC08805E0}" destId="{64E9C0B0-7401-480A-954D-C6B362444F1D}" srcOrd="5" destOrd="0" presId="urn:microsoft.com/office/officeart/2016/7/layout/RepeatingBendingProcessNew"/>
    <dgm:cxn modelId="{90267F11-025C-479F-931C-5436FB4280E7}" type="presParOf" srcId="{64E9C0B0-7401-480A-954D-C6B362444F1D}" destId="{57C16A43-257F-4FBB-B6EF-78AF57C329BD}" srcOrd="0" destOrd="0" presId="urn:microsoft.com/office/officeart/2016/7/layout/RepeatingBendingProcessNew"/>
    <dgm:cxn modelId="{EA511129-A81A-4A86-9940-275603342880}" type="presParOf" srcId="{C3BFE6C2-BCD7-49D5-892B-E6FBC08805E0}" destId="{1AF028F2-B194-49BA-A9AD-C69BBCDCF3C3}" srcOrd="6" destOrd="0" presId="urn:microsoft.com/office/officeart/2016/7/layout/RepeatingBendingProcessNew"/>
    <dgm:cxn modelId="{7503C885-7F0E-4419-9591-E161D3944964}" type="presParOf" srcId="{C3BFE6C2-BCD7-49D5-892B-E6FBC08805E0}" destId="{E56E6688-EC6C-4942-B0EA-C3AEC2822D01}" srcOrd="7" destOrd="0" presId="urn:microsoft.com/office/officeart/2016/7/layout/RepeatingBendingProcessNew"/>
    <dgm:cxn modelId="{509B84D2-02B3-4978-94CF-960B8366115D}" type="presParOf" srcId="{E56E6688-EC6C-4942-B0EA-C3AEC2822D01}" destId="{FE3F20E1-96E1-4BBD-99AE-E5A779FE2B3E}" srcOrd="0" destOrd="0" presId="urn:microsoft.com/office/officeart/2016/7/layout/RepeatingBendingProcessNew"/>
    <dgm:cxn modelId="{21B07361-CD2B-4399-94E3-FD395478728D}" type="presParOf" srcId="{C3BFE6C2-BCD7-49D5-892B-E6FBC08805E0}" destId="{01EB806A-D06F-4213-8406-9FA408B6C625}" srcOrd="8" destOrd="0" presId="urn:microsoft.com/office/officeart/2016/7/layout/RepeatingBendingProcessNew"/>
    <dgm:cxn modelId="{98BFE9FA-9A7E-455B-B33C-E80B440075FF}" type="presParOf" srcId="{C3BFE6C2-BCD7-49D5-892B-E6FBC08805E0}" destId="{C16A462A-C44C-43E4-9FA9-3148FFBB7630}" srcOrd="9" destOrd="0" presId="urn:microsoft.com/office/officeart/2016/7/layout/RepeatingBendingProcessNew"/>
    <dgm:cxn modelId="{6BF2C894-8AA3-422D-9C6E-B3A539A7FD59}" type="presParOf" srcId="{C16A462A-C44C-43E4-9FA9-3148FFBB7630}" destId="{C573DE48-5577-477C-B7B1-9BDDF15E7000}" srcOrd="0" destOrd="0" presId="urn:microsoft.com/office/officeart/2016/7/layout/RepeatingBendingProcessNew"/>
    <dgm:cxn modelId="{94959FAD-0C5F-48FF-9FCB-57F2A6E6922E}" type="presParOf" srcId="{C3BFE6C2-BCD7-49D5-892B-E6FBC08805E0}" destId="{4160E096-8597-43D5-BBC5-8260485EFB0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D7A8-944E-4EB8-8EFD-4729A7778756}">
      <dsp:nvSpPr>
        <dsp:cNvPr id="0" name=""/>
        <dsp:cNvSpPr/>
      </dsp:nvSpPr>
      <dsp:spPr>
        <a:xfrm>
          <a:off x="0" y="0"/>
          <a:ext cx="4557001" cy="896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Facilitate support groups</a:t>
          </a:r>
        </a:p>
      </dsp:txBody>
      <dsp:txXfrm>
        <a:off x="26251" y="26251"/>
        <a:ext cx="3484983" cy="843776"/>
      </dsp:txXfrm>
    </dsp:sp>
    <dsp:sp modelId="{4F1F65AF-943F-4A24-8266-6858AE8D0ECD}">
      <dsp:nvSpPr>
        <dsp:cNvPr id="0" name=""/>
        <dsp:cNvSpPr/>
      </dsp:nvSpPr>
      <dsp:spPr>
        <a:xfrm>
          <a:off x="340295" y="1020761"/>
          <a:ext cx="4557001" cy="8962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Documentation according to agency policy </a:t>
          </a:r>
        </a:p>
      </dsp:txBody>
      <dsp:txXfrm>
        <a:off x="366546" y="1047012"/>
        <a:ext cx="3581623" cy="843776"/>
      </dsp:txXfrm>
    </dsp:sp>
    <dsp:sp modelId="{DDDF0434-C0FA-4A44-A82D-1E18093E5A12}">
      <dsp:nvSpPr>
        <dsp:cNvPr id="0" name=""/>
        <dsp:cNvSpPr/>
      </dsp:nvSpPr>
      <dsp:spPr>
        <a:xfrm>
          <a:off x="680591" y="2041522"/>
          <a:ext cx="4557001" cy="8962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Provide mutual support through established structured, strength-based, equitable relationships based on lived experience navigating a youth serving system </a:t>
          </a:r>
        </a:p>
      </dsp:txBody>
      <dsp:txXfrm>
        <a:off x="706842" y="2067773"/>
        <a:ext cx="3581623" cy="843776"/>
      </dsp:txXfrm>
    </dsp:sp>
    <dsp:sp modelId="{DFFA3B0D-E176-4525-930F-48B634349B68}">
      <dsp:nvSpPr>
        <dsp:cNvPr id="0" name=""/>
        <dsp:cNvSpPr/>
      </dsp:nvSpPr>
      <dsp:spPr>
        <a:xfrm>
          <a:off x="1020886" y="3062284"/>
          <a:ext cx="4557001" cy="8962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Provide connections to outside community resources such as Youth clubs, recreational groups and other mental health supports etc...</a:t>
          </a:r>
        </a:p>
      </dsp:txBody>
      <dsp:txXfrm>
        <a:off x="1047137" y="3088535"/>
        <a:ext cx="3581623" cy="843776"/>
      </dsp:txXfrm>
    </dsp:sp>
    <dsp:sp modelId="{EF1BAE3D-669E-4A6D-9CBB-CCB2CF8066DB}">
      <dsp:nvSpPr>
        <dsp:cNvPr id="0" name=""/>
        <dsp:cNvSpPr/>
      </dsp:nvSpPr>
      <dsp:spPr>
        <a:xfrm>
          <a:off x="1361182" y="4083045"/>
          <a:ext cx="4557001" cy="89627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Empowers families to advocate through coaching, mentoring and modeling</a:t>
          </a:r>
        </a:p>
      </dsp:txBody>
      <dsp:txXfrm>
        <a:off x="1387433" y="4109296"/>
        <a:ext cx="3581623" cy="843776"/>
      </dsp:txXfrm>
    </dsp:sp>
    <dsp:sp modelId="{620B9FF2-F144-4A33-B2B9-F63AD8202867}">
      <dsp:nvSpPr>
        <dsp:cNvPr id="0" name=""/>
        <dsp:cNvSpPr/>
      </dsp:nvSpPr>
      <dsp:spPr>
        <a:xfrm>
          <a:off x="3974420" y="654781"/>
          <a:ext cx="582580" cy="58258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105501" y="654781"/>
        <a:ext cx="320419" cy="438391"/>
      </dsp:txXfrm>
    </dsp:sp>
    <dsp:sp modelId="{7F95C046-FBD3-46B4-A7F3-A6F404B8EB92}">
      <dsp:nvSpPr>
        <dsp:cNvPr id="0" name=""/>
        <dsp:cNvSpPr/>
      </dsp:nvSpPr>
      <dsp:spPr>
        <a:xfrm>
          <a:off x="4314716" y="1675542"/>
          <a:ext cx="582580" cy="58258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445797" y="1675542"/>
        <a:ext cx="320419" cy="438391"/>
      </dsp:txXfrm>
    </dsp:sp>
    <dsp:sp modelId="{D87657E2-B4D4-431B-9405-81E1FF8DEE7F}">
      <dsp:nvSpPr>
        <dsp:cNvPr id="0" name=""/>
        <dsp:cNvSpPr/>
      </dsp:nvSpPr>
      <dsp:spPr>
        <a:xfrm>
          <a:off x="4655011" y="2681365"/>
          <a:ext cx="582580" cy="58258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86092" y="2681365"/>
        <a:ext cx="320419" cy="438391"/>
      </dsp:txXfrm>
    </dsp:sp>
    <dsp:sp modelId="{5715DB20-FC92-4ABD-98A4-8A8526D71034}">
      <dsp:nvSpPr>
        <dsp:cNvPr id="0" name=""/>
        <dsp:cNvSpPr/>
      </dsp:nvSpPr>
      <dsp:spPr>
        <a:xfrm>
          <a:off x="4995307" y="3712086"/>
          <a:ext cx="582580" cy="58258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26388" y="3712086"/>
        <a:ext cx="320419" cy="438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78C5A-96E1-4376-BF92-73D780A25C2B}">
      <dsp:nvSpPr>
        <dsp:cNvPr id="0" name=""/>
        <dsp:cNvSpPr/>
      </dsp:nvSpPr>
      <dsp:spPr>
        <a:xfrm>
          <a:off x="0" y="332513"/>
          <a:ext cx="6263640"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Promote needed changes in the systems that affect at-risk parents and children </a:t>
          </a:r>
        </a:p>
      </dsp:txBody>
      <dsp:txXfrm>
        <a:off x="44664" y="377177"/>
        <a:ext cx="6174312" cy="825612"/>
      </dsp:txXfrm>
    </dsp:sp>
    <dsp:sp modelId="{9259105E-6CE1-4B48-BADD-8D18FEA8A2B9}">
      <dsp:nvSpPr>
        <dsp:cNvPr id="0" name=""/>
        <dsp:cNvSpPr/>
      </dsp:nvSpPr>
      <dsp:spPr>
        <a:xfrm>
          <a:off x="0" y="1313693"/>
          <a:ext cx="6263640"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Provides peer support to families</a:t>
          </a:r>
        </a:p>
      </dsp:txBody>
      <dsp:txXfrm>
        <a:off x="44664" y="1358357"/>
        <a:ext cx="6174312" cy="825612"/>
      </dsp:txXfrm>
    </dsp:sp>
    <dsp:sp modelId="{B84C490A-BC67-4B80-AE6A-21920601B4AD}">
      <dsp:nvSpPr>
        <dsp:cNvPr id="0" name=""/>
        <dsp:cNvSpPr/>
      </dsp:nvSpPr>
      <dsp:spPr>
        <a:xfrm>
          <a:off x="0" y="2294873"/>
          <a:ext cx="6263640" cy="9149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Meets documentation requirements in a timely manner based on agency policy</a:t>
          </a:r>
        </a:p>
      </dsp:txBody>
      <dsp:txXfrm>
        <a:off x="44664" y="2339537"/>
        <a:ext cx="6174312" cy="825612"/>
      </dsp:txXfrm>
    </dsp:sp>
    <dsp:sp modelId="{EB6FB1E9-7CEA-4B1C-8636-C580B6F22E06}">
      <dsp:nvSpPr>
        <dsp:cNvPr id="0" name=""/>
        <dsp:cNvSpPr/>
      </dsp:nvSpPr>
      <dsp:spPr>
        <a:xfrm>
          <a:off x="0" y="3276053"/>
          <a:ext cx="626364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Empowers families to advocate for Family Driven Care through coaching, mentoring and modeling </a:t>
          </a:r>
        </a:p>
      </dsp:txBody>
      <dsp:txXfrm>
        <a:off x="44664" y="3320717"/>
        <a:ext cx="6174312" cy="825612"/>
      </dsp:txXfrm>
    </dsp:sp>
    <dsp:sp modelId="{F252F1F9-8500-4103-B3E5-87D1A6935DE2}">
      <dsp:nvSpPr>
        <dsp:cNvPr id="0" name=""/>
        <dsp:cNvSpPr/>
      </dsp:nvSpPr>
      <dsp:spPr>
        <a:xfrm>
          <a:off x="0" y="4257234"/>
          <a:ext cx="6263640" cy="9149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Facilitates/co-facilitates meetings with families in the home, agency or community </a:t>
          </a:r>
        </a:p>
      </dsp:txBody>
      <dsp:txXfrm>
        <a:off x="44664" y="4301898"/>
        <a:ext cx="617431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48975-1433-4D2F-8D07-DC7B8210E065}">
      <dsp:nvSpPr>
        <dsp:cNvPr id="0" name=""/>
        <dsp:cNvSpPr/>
      </dsp:nvSpPr>
      <dsp:spPr>
        <a:xfrm>
          <a:off x="765888" y="435421"/>
          <a:ext cx="1255064" cy="12550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73374-5D6D-4168-9F22-5530DC6CA672}">
      <dsp:nvSpPr>
        <dsp:cNvPr id="0" name=""/>
        <dsp:cNvSpPr/>
      </dsp:nvSpPr>
      <dsp:spPr>
        <a:xfrm>
          <a:off x="1033361" y="702894"/>
          <a:ext cx="720119" cy="720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E1D67-1D0B-4DE4-88AC-B32B6CC58952}">
      <dsp:nvSpPr>
        <dsp:cNvPr id="0" name=""/>
        <dsp:cNvSpPr/>
      </dsp:nvSpPr>
      <dsp:spPr>
        <a:xfrm>
          <a:off x="364679" y="2081408"/>
          <a:ext cx="2057483"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Educating program participants about various modes of recovery while encouraging them to find what works FOR THEM</a:t>
          </a:r>
        </a:p>
      </dsp:txBody>
      <dsp:txXfrm>
        <a:off x="364679" y="2081408"/>
        <a:ext cx="2057483" cy="921313"/>
      </dsp:txXfrm>
    </dsp:sp>
    <dsp:sp modelId="{DA19C3A4-4FAD-4B62-B882-407585484C44}">
      <dsp:nvSpPr>
        <dsp:cNvPr id="0" name=""/>
        <dsp:cNvSpPr/>
      </dsp:nvSpPr>
      <dsp:spPr>
        <a:xfrm>
          <a:off x="3183431" y="435421"/>
          <a:ext cx="1255064" cy="12550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B3452-76BD-43B9-93A6-A48A774C04E8}">
      <dsp:nvSpPr>
        <dsp:cNvPr id="0" name=""/>
        <dsp:cNvSpPr/>
      </dsp:nvSpPr>
      <dsp:spPr>
        <a:xfrm>
          <a:off x="3450904" y="702894"/>
          <a:ext cx="720119" cy="720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95EF29-E8E7-4D59-B3E1-905A2AB3FE9E}">
      <dsp:nvSpPr>
        <dsp:cNvPr id="0" name=""/>
        <dsp:cNvSpPr/>
      </dsp:nvSpPr>
      <dsp:spPr>
        <a:xfrm>
          <a:off x="2782222" y="2081408"/>
          <a:ext cx="2057483"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Raising awareness of existing social and other support services</a:t>
          </a:r>
        </a:p>
      </dsp:txBody>
      <dsp:txXfrm>
        <a:off x="2782222" y="2081408"/>
        <a:ext cx="2057483" cy="921313"/>
      </dsp:txXfrm>
    </dsp:sp>
    <dsp:sp modelId="{4EFFF687-B900-4C7C-AFDA-C4EB6674BF34}">
      <dsp:nvSpPr>
        <dsp:cNvPr id="0" name=""/>
        <dsp:cNvSpPr/>
      </dsp:nvSpPr>
      <dsp:spPr>
        <a:xfrm>
          <a:off x="5600975" y="435421"/>
          <a:ext cx="1255064" cy="12550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AFE5A-1618-42C5-A691-4EB4DE9559BD}">
      <dsp:nvSpPr>
        <dsp:cNvPr id="0" name=""/>
        <dsp:cNvSpPr/>
      </dsp:nvSpPr>
      <dsp:spPr>
        <a:xfrm>
          <a:off x="5868447" y="702894"/>
          <a:ext cx="720119" cy="720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F870D-14A8-4436-89BD-5D10A6DA72AA}">
      <dsp:nvSpPr>
        <dsp:cNvPr id="0" name=""/>
        <dsp:cNvSpPr/>
      </dsp:nvSpPr>
      <dsp:spPr>
        <a:xfrm>
          <a:off x="5199765" y="2081408"/>
          <a:ext cx="2057483"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Linking participants to formal recovery supports</a:t>
          </a:r>
        </a:p>
      </dsp:txBody>
      <dsp:txXfrm>
        <a:off x="5199765" y="2081408"/>
        <a:ext cx="2057483" cy="921313"/>
      </dsp:txXfrm>
    </dsp:sp>
    <dsp:sp modelId="{23308E0E-30AB-43A8-A012-8FD95DD52AA1}">
      <dsp:nvSpPr>
        <dsp:cNvPr id="0" name=""/>
        <dsp:cNvSpPr/>
      </dsp:nvSpPr>
      <dsp:spPr>
        <a:xfrm>
          <a:off x="8018518" y="435421"/>
          <a:ext cx="1255064" cy="12550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87F8E-07DA-4226-893D-CFCE1FFB0AE8}">
      <dsp:nvSpPr>
        <dsp:cNvPr id="0" name=""/>
        <dsp:cNvSpPr/>
      </dsp:nvSpPr>
      <dsp:spPr>
        <a:xfrm>
          <a:off x="8285991" y="702894"/>
          <a:ext cx="720119" cy="720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BC4748-0427-433B-B717-347C74B04E54}">
      <dsp:nvSpPr>
        <dsp:cNvPr id="0" name=""/>
        <dsp:cNvSpPr/>
      </dsp:nvSpPr>
      <dsp:spPr>
        <a:xfrm>
          <a:off x="7617308" y="2081408"/>
          <a:ext cx="2057483"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Assisting with applying for benefits, going to medical appointments and other things as needed that are specified by the agency of employment</a:t>
          </a:r>
        </a:p>
      </dsp:txBody>
      <dsp:txXfrm>
        <a:off x="7617308" y="2081408"/>
        <a:ext cx="2057483" cy="921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F548-363F-4A39-8B80-82CF8F047A26}">
      <dsp:nvSpPr>
        <dsp:cNvPr id="0" name=""/>
        <dsp:cNvSpPr/>
      </dsp:nvSpPr>
      <dsp:spPr>
        <a:xfrm>
          <a:off x="583766" y="580270"/>
          <a:ext cx="877924" cy="877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FDFDE-6AB4-4B03-AC0E-47624E238D7E}">
      <dsp:nvSpPr>
        <dsp:cNvPr id="0" name=""/>
        <dsp:cNvSpPr/>
      </dsp:nvSpPr>
      <dsp:spPr>
        <a:xfrm>
          <a:off x="47257" y="1788476"/>
          <a:ext cx="1950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Act as a role model for clients to prove mental health recovery is possible</a:t>
          </a:r>
        </a:p>
      </dsp:txBody>
      <dsp:txXfrm>
        <a:off x="47257" y="1788476"/>
        <a:ext cx="1950942" cy="720000"/>
      </dsp:txXfrm>
    </dsp:sp>
    <dsp:sp modelId="{0DF19A3E-C379-4B43-A3B5-AAA3B41CB13B}">
      <dsp:nvSpPr>
        <dsp:cNvPr id="0" name=""/>
        <dsp:cNvSpPr/>
      </dsp:nvSpPr>
      <dsp:spPr>
        <a:xfrm>
          <a:off x="2876124" y="580270"/>
          <a:ext cx="877924" cy="877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342533-37EC-45C9-86DA-FBECD0714135}">
      <dsp:nvSpPr>
        <dsp:cNvPr id="0" name=""/>
        <dsp:cNvSpPr/>
      </dsp:nvSpPr>
      <dsp:spPr>
        <a:xfrm>
          <a:off x="2339615" y="1788476"/>
          <a:ext cx="1950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Discuss shared lived experiences in a constructive/ supportive way</a:t>
          </a:r>
        </a:p>
      </dsp:txBody>
      <dsp:txXfrm>
        <a:off x="2339615" y="1788476"/>
        <a:ext cx="1950942" cy="720000"/>
      </dsp:txXfrm>
    </dsp:sp>
    <dsp:sp modelId="{D07A9231-DF64-4F82-BC66-81D751B5843D}">
      <dsp:nvSpPr>
        <dsp:cNvPr id="0" name=""/>
        <dsp:cNvSpPr/>
      </dsp:nvSpPr>
      <dsp:spPr>
        <a:xfrm>
          <a:off x="5168482" y="580270"/>
          <a:ext cx="877924" cy="877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D9A48-776C-48BD-A6BE-8C527696F001}">
      <dsp:nvSpPr>
        <dsp:cNvPr id="0" name=""/>
        <dsp:cNvSpPr/>
      </dsp:nvSpPr>
      <dsp:spPr>
        <a:xfrm>
          <a:off x="4631973" y="1788476"/>
          <a:ext cx="1950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Identify client needs and develop a recovery plan for those needs</a:t>
          </a:r>
        </a:p>
      </dsp:txBody>
      <dsp:txXfrm>
        <a:off x="4631973" y="1788476"/>
        <a:ext cx="1950942" cy="720000"/>
      </dsp:txXfrm>
    </dsp:sp>
    <dsp:sp modelId="{C80B6FD7-42A0-4E4D-B5E8-ABA473250992}">
      <dsp:nvSpPr>
        <dsp:cNvPr id="0" name=""/>
        <dsp:cNvSpPr/>
      </dsp:nvSpPr>
      <dsp:spPr>
        <a:xfrm>
          <a:off x="1729945" y="2996211"/>
          <a:ext cx="877924" cy="877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BA4122-64D8-4E08-A636-3A4EF59E3B26}">
      <dsp:nvSpPr>
        <dsp:cNvPr id="0" name=""/>
        <dsp:cNvSpPr/>
      </dsp:nvSpPr>
      <dsp:spPr>
        <a:xfrm>
          <a:off x="1193436" y="4204417"/>
          <a:ext cx="1950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Teach and encourage clients to practice self-advocacy</a:t>
          </a:r>
        </a:p>
      </dsp:txBody>
      <dsp:txXfrm>
        <a:off x="1193436" y="4204417"/>
        <a:ext cx="1950942" cy="720000"/>
      </dsp:txXfrm>
    </dsp:sp>
    <dsp:sp modelId="{F9E7562B-9E68-4205-8370-08BB59ED8C4E}">
      <dsp:nvSpPr>
        <dsp:cNvPr id="0" name=""/>
        <dsp:cNvSpPr/>
      </dsp:nvSpPr>
      <dsp:spPr>
        <a:xfrm>
          <a:off x="4022303" y="2996211"/>
          <a:ext cx="877924" cy="8779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6A17F-12F0-4F74-B876-9DA61CCB960F}">
      <dsp:nvSpPr>
        <dsp:cNvPr id="0" name=""/>
        <dsp:cNvSpPr/>
      </dsp:nvSpPr>
      <dsp:spPr>
        <a:xfrm>
          <a:off x="3485794" y="4204417"/>
          <a:ext cx="1950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Connect clients with community support and resources</a:t>
          </a:r>
        </a:p>
      </dsp:txBody>
      <dsp:txXfrm>
        <a:off x="3485794" y="4204417"/>
        <a:ext cx="195094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6913C-6A0F-46C3-A7E2-DC6BA2BD0667}">
      <dsp:nvSpPr>
        <dsp:cNvPr id="0" name=""/>
        <dsp:cNvSpPr/>
      </dsp:nvSpPr>
      <dsp:spPr>
        <a:xfrm>
          <a:off x="2304317" y="612089"/>
          <a:ext cx="472656" cy="91440"/>
        </a:xfrm>
        <a:custGeom>
          <a:avLst/>
          <a:gdLst/>
          <a:ahLst/>
          <a:cxnLst/>
          <a:rect l="0" t="0" r="0" b="0"/>
          <a:pathLst>
            <a:path>
              <a:moveTo>
                <a:pt x="0" y="45720"/>
              </a:moveTo>
              <a:lnTo>
                <a:pt x="4726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28064" y="655293"/>
        <a:ext cx="25162" cy="5032"/>
      </dsp:txXfrm>
    </dsp:sp>
    <dsp:sp modelId="{3CE44588-5040-4CEE-A66F-A22129845251}">
      <dsp:nvSpPr>
        <dsp:cNvPr id="0" name=""/>
        <dsp:cNvSpPr/>
      </dsp:nvSpPr>
      <dsp:spPr>
        <a:xfrm>
          <a:off x="118045" y="1388"/>
          <a:ext cx="2188071" cy="13128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Youth Peer Support</a:t>
          </a:r>
          <a:endParaRPr lang="en-US" sz="2500" kern="1200"/>
        </a:p>
      </dsp:txBody>
      <dsp:txXfrm>
        <a:off x="118045" y="1388"/>
        <a:ext cx="2188071" cy="1312842"/>
      </dsp:txXfrm>
    </dsp:sp>
    <dsp:sp modelId="{60161CD0-5CB1-4111-B741-81D654106388}">
      <dsp:nvSpPr>
        <dsp:cNvPr id="0" name=""/>
        <dsp:cNvSpPr/>
      </dsp:nvSpPr>
      <dsp:spPr>
        <a:xfrm>
          <a:off x="1212081" y="1312431"/>
          <a:ext cx="2691327" cy="472656"/>
        </a:xfrm>
        <a:custGeom>
          <a:avLst/>
          <a:gdLst/>
          <a:ahLst/>
          <a:cxnLst/>
          <a:rect l="0" t="0" r="0" b="0"/>
          <a:pathLst>
            <a:path>
              <a:moveTo>
                <a:pt x="2691327" y="0"/>
              </a:moveTo>
              <a:lnTo>
                <a:pt x="2691327" y="253428"/>
              </a:lnTo>
              <a:lnTo>
                <a:pt x="0" y="253428"/>
              </a:lnTo>
              <a:lnTo>
                <a:pt x="0" y="47265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89296" y="1546243"/>
        <a:ext cx="136898" cy="5032"/>
      </dsp:txXfrm>
    </dsp:sp>
    <dsp:sp modelId="{496E0AC2-261A-4A20-893C-3F1284C8924E}">
      <dsp:nvSpPr>
        <dsp:cNvPr id="0" name=""/>
        <dsp:cNvSpPr/>
      </dsp:nvSpPr>
      <dsp:spPr>
        <a:xfrm>
          <a:off x="2809373" y="1388"/>
          <a:ext cx="2188071" cy="1312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Family Peer Support</a:t>
          </a:r>
          <a:endParaRPr lang="en-US" sz="2500" kern="1200"/>
        </a:p>
      </dsp:txBody>
      <dsp:txXfrm>
        <a:off x="2809373" y="1388"/>
        <a:ext cx="2188071" cy="1312842"/>
      </dsp:txXfrm>
    </dsp:sp>
    <dsp:sp modelId="{64E9C0B0-7401-480A-954D-C6B362444F1D}">
      <dsp:nvSpPr>
        <dsp:cNvPr id="0" name=""/>
        <dsp:cNvSpPr/>
      </dsp:nvSpPr>
      <dsp:spPr>
        <a:xfrm>
          <a:off x="2304317" y="2428189"/>
          <a:ext cx="472656" cy="91440"/>
        </a:xfrm>
        <a:custGeom>
          <a:avLst/>
          <a:gdLst/>
          <a:ahLst/>
          <a:cxnLst/>
          <a:rect l="0" t="0" r="0" b="0"/>
          <a:pathLst>
            <a:path>
              <a:moveTo>
                <a:pt x="0" y="45720"/>
              </a:moveTo>
              <a:lnTo>
                <a:pt x="223746" y="45719"/>
              </a:lnTo>
            </a:path>
            <a:path>
              <a:moveTo>
                <a:pt x="248909" y="45719"/>
              </a:moveTo>
              <a:lnTo>
                <a:pt x="47265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2528064" y="2322932"/>
        <a:ext cx="25162" cy="301953"/>
      </dsp:txXfrm>
    </dsp:sp>
    <dsp:sp modelId="{BF30ACD9-D94E-475C-8F67-A2C3CD88B5D1}">
      <dsp:nvSpPr>
        <dsp:cNvPr id="0" name=""/>
        <dsp:cNvSpPr/>
      </dsp:nvSpPr>
      <dsp:spPr>
        <a:xfrm>
          <a:off x="118045" y="1817487"/>
          <a:ext cx="2188071" cy="13128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Peer Support</a:t>
          </a:r>
          <a:endParaRPr lang="en-US" sz="2500" kern="1200"/>
        </a:p>
      </dsp:txBody>
      <dsp:txXfrm>
        <a:off x="118045" y="1817487"/>
        <a:ext cx="2188071" cy="1312842"/>
      </dsp:txXfrm>
    </dsp:sp>
    <dsp:sp modelId="{E56E6688-EC6C-4942-B0EA-C3AEC2822D01}">
      <dsp:nvSpPr>
        <dsp:cNvPr id="0" name=""/>
        <dsp:cNvSpPr/>
      </dsp:nvSpPr>
      <dsp:spPr>
        <a:xfrm>
          <a:off x="1212081" y="3128530"/>
          <a:ext cx="2691327" cy="472656"/>
        </a:xfrm>
        <a:custGeom>
          <a:avLst/>
          <a:gdLst/>
          <a:ahLst/>
          <a:cxnLst/>
          <a:rect l="0" t="0" r="0" b="0"/>
          <a:pathLst>
            <a:path>
              <a:moveTo>
                <a:pt x="2691327" y="0"/>
              </a:moveTo>
              <a:lnTo>
                <a:pt x="2691327" y="253428"/>
              </a:lnTo>
              <a:lnTo>
                <a:pt x="0" y="253428"/>
              </a:lnTo>
              <a:lnTo>
                <a:pt x="0" y="47265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9296" y="3362342"/>
        <a:ext cx="136898" cy="5032"/>
      </dsp:txXfrm>
    </dsp:sp>
    <dsp:sp modelId="{1AF028F2-B194-49BA-A9AD-C69BBCDCF3C3}">
      <dsp:nvSpPr>
        <dsp:cNvPr id="0" name=""/>
        <dsp:cNvSpPr/>
      </dsp:nvSpPr>
      <dsp:spPr>
        <a:xfrm>
          <a:off x="2809373" y="1817487"/>
          <a:ext cx="2188071" cy="13128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Certified Peer Specialist</a:t>
          </a:r>
        </a:p>
      </dsp:txBody>
      <dsp:txXfrm>
        <a:off x="2809373" y="1817487"/>
        <a:ext cx="2188071" cy="1312842"/>
      </dsp:txXfrm>
    </dsp:sp>
    <dsp:sp modelId="{C16A462A-C44C-43E4-9FA9-3148FFBB7630}">
      <dsp:nvSpPr>
        <dsp:cNvPr id="0" name=""/>
        <dsp:cNvSpPr/>
      </dsp:nvSpPr>
      <dsp:spPr>
        <a:xfrm>
          <a:off x="2304317" y="4244288"/>
          <a:ext cx="472656" cy="91440"/>
        </a:xfrm>
        <a:custGeom>
          <a:avLst/>
          <a:gdLst/>
          <a:ahLst/>
          <a:cxnLst/>
          <a:rect l="0" t="0" r="0" b="0"/>
          <a:pathLst>
            <a:path>
              <a:moveTo>
                <a:pt x="0" y="45720"/>
              </a:moveTo>
              <a:lnTo>
                <a:pt x="47265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8064" y="4287491"/>
        <a:ext cx="25162" cy="5032"/>
      </dsp:txXfrm>
    </dsp:sp>
    <dsp:sp modelId="{01EB806A-D06F-4213-8406-9FA408B6C625}">
      <dsp:nvSpPr>
        <dsp:cNvPr id="0" name=""/>
        <dsp:cNvSpPr/>
      </dsp:nvSpPr>
      <dsp:spPr>
        <a:xfrm>
          <a:off x="118045" y="3633586"/>
          <a:ext cx="2188071" cy="13128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Certifed Recovery Peer Advocate</a:t>
          </a:r>
        </a:p>
      </dsp:txBody>
      <dsp:txXfrm>
        <a:off x="118045" y="3633586"/>
        <a:ext cx="2188071" cy="1312842"/>
      </dsp:txXfrm>
    </dsp:sp>
    <dsp:sp modelId="{4160E096-8597-43D5-BBC5-8260485EFB0E}">
      <dsp:nvSpPr>
        <dsp:cNvPr id="0" name=""/>
        <dsp:cNvSpPr/>
      </dsp:nvSpPr>
      <dsp:spPr>
        <a:xfrm>
          <a:off x="2809373" y="3633586"/>
          <a:ext cx="2188071" cy="13128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Peer Support movement</a:t>
          </a:r>
        </a:p>
      </dsp:txBody>
      <dsp:txXfrm>
        <a:off x="2809373" y="3633586"/>
        <a:ext cx="2188071" cy="13128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83572-DB53-4FBF-9D41-5802600E113B}" type="datetimeFigureOut">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C940E-8936-4A5F-A059-70236B34340D}" type="slidenum">
              <a:t>‹#›</a:t>
            </a:fld>
            <a:endParaRPr lang="en-US"/>
          </a:p>
        </p:txBody>
      </p:sp>
    </p:spTree>
    <p:extLst>
      <p:ext uri="{BB962C8B-B14F-4D97-AF65-F5344CB8AC3E}">
        <p14:creationId xmlns:p14="http://schemas.microsoft.com/office/powerpoint/2010/main" val="263703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hanational.org/sites/default/files/PeerSupportforOlderAdult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rldpopulationreview.com/country-rankings/age-structure-by-countr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veandrespectcommunityforrecoveryandwellness.org/blog/history-of-peer-suppor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anen.org/Helpful-Info/Articles/How-to-Support-Peer-Interaction.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employment I currently am the Director of Peer Workforce Development at Hands Across Long Island. Here I focus on coordinating our Certified Peer Specialist internship which aims to bridge the gap between the NYCPS courses and employment. We provide co-supervision between the host site, supervision for the interns we accept and provide classroom based education to further their workplace readiness as a peer provider. </a:t>
            </a:r>
          </a:p>
        </p:txBody>
      </p:sp>
      <p:sp>
        <p:nvSpPr>
          <p:cNvPr id="4" name="Slide Number Placeholder 3"/>
          <p:cNvSpPr>
            <a:spLocks noGrp="1"/>
          </p:cNvSpPr>
          <p:nvPr>
            <p:ph type="sldNum" sz="quarter" idx="5"/>
          </p:nvPr>
        </p:nvSpPr>
        <p:spPr/>
        <p:txBody>
          <a:bodyPr/>
          <a:lstStyle/>
          <a:p>
            <a:fld id="{9BAC940E-8936-4A5F-A059-70236B34340D}" type="slidenum">
              <a:rPr lang="en-US"/>
              <a:t>2</a:t>
            </a:fld>
            <a:endParaRPr lang="en-US"/>
          </a:p>
        </p:txBody>
      </p:sp>
    </p:spTree>
    <p:extLst>
      <p:ext uri="{BB962C8B-B14F-4D97-AF65-F5344CB8AC3E}">
        <p14:creationId xmlns:p14="http://schemas.microsoft.com/office/powerpoint/2010/main" val="415809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CRPA lived experience is FIRST HAND living  and navigating the world with substance misuse </a:t>
            </a:r>
            <a:endParaRPr lang="en-US">
              <a:cs typeface="Calibri"/>
            </a:endParaRPr>
          </a:p>
          <a:p>
            <a:r>
              <a:rPr lang="en-US">
                <a:cs typeface="Calibri"/>
              </a:rPr>
              <a:t>CRPA-Y lived experience is SECOND HAND supporting parents/ caregivers with SUD OR first hand with SUD</a:t>
            </a:r>
            <a:endParaRPr lang="en-US"/>
          </a:p>
          <a:p>
            <a:r>
              <a:rPr lang="en-US">
                <a:cs typeface="Calibri"/>
              </a:rPr>
              <a:t>CRPA-F is lived experience RAISING a child or being a legal caregiver of someone with SUD</a:t>
            </a:r>
            <a:endParaRPr lang="en-US">
              <a:ea typeface="Calibri"/>
              <a:cs typeface="Calibri"/>
            </a:endParaRPr>
          </a:p>
          <a:p>
            <a:r>
              <a:rPr lang="en-US">
                <a:cs typeface="Calibri"/>
              </a:rPr>
              <a:t>In order to get either of these specialties you MUST have completed the initial CRPA training and hold a PROFESSIONAL credential</a:t>
            </a:r>
            <a:endParaRPr lang="en-US">
              <a:ea typeface="Calibri"/>
              <a:cs typeface="Calibri"/>
            </a:endParaRPr>
          </a:p>
        </p:txBody>
      </p:sp>
      <p:sp>
        <p:nvSpPr>
          <p:cNvPr id="4" name="Slide Number Placeholder 3"/>
          <p:cNvSpPr>
            <a:spLocks noGrp="1"/>
          </p:cNvSpPr>
          <p:nvPr>
            <p:ph type="sldNum" sz="quarter" idx="5"/>
          </p:nvPr>
        </p:nvSpPr>
        <p:spPr/>
        <p:txBody>
          <a:bodyPr/>
          <a:lstStyle/>
          <a:p>
            <a:fld id="{9BAC940E-8936-4A5F-A059-70236B34340D}" type="slidenum">
              <a:rPr lang="en-US"/>
              <a:t>13</a:t>
            </a:fld>
            <a:endParaRPr lang="en-US"/>
          </a:p>
        </p:txBody>
      </p:sp>
    </p:spTree>
    <p:extLst>
      <p:ext uri="{BB962C8B-B14F-4D97-AF65-F5344CB8AC3E}">
        <p14:creationId xmlns:p14="http://schemas.microsoft.com/office/powerpoint/2010/main" val="323938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CRPAs can work in non-profit community based programming, clinics, hospital detox's and more. CRPA-Y/F can also work in school designations as prevention supports. CRPAs implement many strategies to encourage whole person wellness and ultimately support the individual in discovering what is right for them. CRPA-Y/F support those family members in forming coping skills and strategies for support for the individuals.  </a:t>
            </a:r>
          </a:p>
        </p:txBody>
      </p:sp>
      <p:sp>
        <p:nvSpPr>
          <p:cNvPr id="4" name="Slide Number Placeholder 3"/>
          <p:cNvSpPr>
            <a:spLocks noGrp="1"/>
          </p:cNvSpPr>
          <p:nvPr>
            <p:ph type="sldNum" sz="quarter" idx="5"/>
          </p:nvPr>
        </p:nvSpPr>
        <p:spPr/>
        <p:txBody>
          <a:bodyPr/>
          <a:lstStyle/>
          <a:p>
            <a:fld id="{9BAC940E-8936-4A5F-A059-70236B34340D}" type="slidenum">
              <a:rPr lang="en-US"/>
              <a:t>14</a:t>
            </a:fld>
            <a:endParaRPr lang="en-US"/>
          </a:p>
        </p:txBody>
      </p:sp>
    </p:spTree>
    <p:extLst>
      <p:ext uri="{BB962C8B-B14F-4D97-AF65-F5344CB8AC3E}">
        <p14:creationId xmlns:p14="http://schemas.microsoft.com/office/powerpoint/2010/main" val="92711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Certified Peers can work in community programs, hospitals, housing and so much more. Lived experience is a vague thing and the way in which ones experiences develop can play a part into what type of setting they choose to work in. </a:t>
            </a:r>
            <a:endParaRPr lang="en-US"/>
          </a:p>
          <a:p>
            <a:endParaRPr lang="en-US">
              <a:cs typeface="Calibri"/>
            </a:endParaRPr>
          </a:p>
          <a:p>
            <a:r>
              <a:rPr lang="en-US">
                <a:cs typeface="Calibri"/>
              </a:rPr>
              <a:t>Quick side note; The NYCPS is offering many specialty tracks for people taking their training, and these tracks expand the ways in which Certified Peer Specialists are utilized in the workforce.</a:t>
            </a:r>
          </a:p>
        </p:txBody>
      </p:sp>
      <p:sp>
        <p:nvSpPr>
          <p:cNvPr id="4" name="Slide Number Placeholder 3"/>
          <p:cNvSpPr>
            <a:spLocks noGrp="1"/>
          </p:cNvSpPr>
          <p:nvPr>
            <p:ph type="sldNum" sz="quarter" idx="5"/>
          </p:nvPr>
        </p:nvSpPr>
        <p:spPr/>
        <p:txBody>
          <a:bodyPr/>
          <a:lstStyle/>
          <a:p>
            <a:fld id="{9BAC940E-8936-4A5F-A059-70236B34340D}" type="slidenum">
              <a:rPr lang="en-US"/>
              <a:t>15</a:t>
            </a:fld>
            <a:endParaRPr lang="en-US"/>
          </a:p>
        </p:txBody>
      </p:sp>
    </p:spTree>
    <p:extLst>
      <p:ext uri="{BB962C8B-B14F-4D97-AF65-F5344CB8AC3E}">
        <p14:creationId xmlns:p14="http://schemas.microsoft.com/office/powerpoint/2010/main" val="190519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PowerPoint Presentation (mhanational.org)</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9BAC940E-8936-4A5F-A059-70236B34340D}" type="slidenum">
              <a:rPr lang="en-US"/>
              <a:t>18</a:t>
            </a:fld>
            <a:endParaRPr lang="en-US"/>
          </a:p>
        </p:txBody>
      </p:sp>
    </p:spTree>
    <p:extLst>
      <p:ext uri="{BB962C8B-B14F-4D97-AF65-F5344CB8AC3E}">
        <p14:creationId xmlns:p14="http://schemas.microsoft.com/office/powerpoint/2010/main" val="171508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0BEF-60C2-CD40-DC31-D889CDEC9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380D6-F732-A4F8-9B71-C3CFCA334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3F591-B04A-0512-65B2-D7312497985B}"/>
              </a:ext>
            </a:extLst>
          </p:cNvPr>
          <p:cNvSpPr>
            <a:spLocks noGrp="1"/>
          </p:cNvSpPr>
          <p:nvPr>
            <p:ph type="body" idx="1"/>
          </p:nvPr>
        </p:nvSpPr>
        <p:spPr/>
        <p:txBody>
          <a:bodyPr/>
          <a:lstStyle/>
          <a:p>
            <a:r>
              <a:rPr lang="en-US">
                <a:cs typeface="Calibri"/>
              </a:rPr>
              <a:t>=</a:t>
            </a:r>
            <a:endParaRPr lang="en-US"/>
          </a:p>
        </p:txBody>
      </p:sp>
      <p:sp>
        <p:nvSpPr>
          <p:cNvPr id="4" name="Slide Number Placeholder 3">
            <a:extLst>
              <a:ext uri="{FF2B5EF4-FFF2-40B4-BE49-F238E27FC236}">
                <a16:creationId xmlns:a16="http://schemas.microsoft.com/office/drawing/2014/main" id="{38E64A16-18EE-9E9A-51CF-A06681D9CFCF}"/>
              </a:ext>
            </a:extLst>
          </p:cNvPr>
          <p:cNvSpPr>
            <a:spLocks noGrp="1"/>
          </p:cNvSpPr>
          <p:nvPr>
            <p:ph type="sldNum" sz="quarter" idx="5"/>
          </p:nvPr>
        </p:nvSpPr>
        <p:spPr/>
        <p:txBody>
          <a:bodyPr/>
          <a:lstStyle/>
          <a:p>
            <a:fld id="{9BAC940E-8936-4A5F-A059-70236B34340D}" type="slidenum">
              <a:t>19</a:t>
            </a:fld>
            <a:endParaRPr lang="en-US"/>
          </a:p>
        </p:txBody>
      </p:sp>
    </p:spTree>
    <p:extLst>
      <p:ext uri="{BB962C8B-B14F-4D97-AF65-F5344CB8AC3E}">
        <p14:creationId xmlns:p14="http://schemas.microsoft.com/office/powerpoint/2010/main" val="383751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Age Structure by Country 2024 (worldpopulationreview.com)</a:t>
            </a:r>
            <a:endParaRPr lang="en-US"/>
          </a:p>
        </p:txBody>
      </p:sp>
      <p:sp>
        <p:nvSpPr>
          <p:cNvPr id="4" name="Slide Number Placeholder 3"/>
          <p:cNvSpPr>
            <a:spLocks noGrp="1"/>
          </p:cNvSpPr>
          <p:nvPr>
            <p:ph type="sldNum" sz="quarter" idx="5"/>
          </p:nvPr>
        </p:nvSpPr>
        <p:spPr/>
        <p:txBody>
          <a:bodyPr/>
          <a:lstStyle/>
          <a:p>
            <a:fld id="{9BAC940E-8936-4A5F-A059-70236B34340D}" type="slidenum">
              <a:rPr lang="en-US"/>
              <a:t>20</a:t>
            </a:fld>
            <a:endParaRPr lang="en-US"/>
          </a:p>
        </p:txBody>
      </p:sp>
    </p:spTree>
    <p:extLst>
      <p:ext uri="{BB962C8B-B14F-4D97-AF65-F5344CB8AC3E}">
        <p14:creationId xmlns:p14="http://schemas.microsoft.com/office/powerpoint/2010/main" val="356721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all play a part in the success of peer advocacy regardless of lived experience or part of life we are in. The peer support movement is larger than anyone one person, evolving along side and sometimes past what we personally are going through. Peer support, by definition is meant to continually grow and we as peer support workers are fortunate enough to be in a profession that allows us to grow along with it. </a:t>
            </a:r>
          </a:p>
        </p:txBody>
      </p:sp>
      <p:sp>
        <p:nvSpPr>
          <p:cNvPr id="4" name="Slide Number Placeholder 3"/>
          <p:cNvSpPr>
            <a:spLocks noGrp="1"/>
          </p:cNvSpPr>
          <p:nvPr>
            <p:ph type="sldNum" sz="quarter" idx="5"/>
          </p:nvPr>
        </p:nvSpPr>
        <p:spPr/>
        <p:txBody>
          <a:bodyPr/>
          <a:lstStyle/>
          <a:p>
            <a:fld id="{9BAC940E-8936-4A5F-A059-70236B34340D}" type="slidenum">
              <a:rPr lang="en-US"/>
              <a:t>21</a:t>
            </a:fld>
            <a:endParaRPr lang="en-US"/>
          </a:p>
        </p:txBody>
      </p:sp>
    </p:spTree>
    <p:extLst>
      <p:ext uri="{BB962C8B-B14F-4D97-AF65-F5344CB8AC3E}">
        <p14:creationId xmlns:p14="http://schemas.microsoft.com/office/powerpoint/2010/main" val="110297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Quick fun fact, Peer support is actually dated as beginning in 18th century France at </a:t>
            </a:r>
            <a:r>
              <a:rPr lang="en-US" err="1">
                <a:ea typeface="Calibri"/>
                <a:cs typeface="Calibri"/>
              </a:rPr>
              <a:t>Bicêtre</a:t>
            </a:r>
            <a:r>
              <a:rPr lang="en-US"/>
              <a:t> Hospital in Paris by Jean Baptiste </a:t>
            </a:r>
            <a:r>
              <a:rPr lang="en-US" err="1"/>
              <a:t>Pussin</a:t>
            </a:r>
            <a:r>
              <a:rPr lang="en-US"/>
              <a:t>, He was the first person on record to see the value of mutuality of experience in recovery services.</a:t>
            </a:r>
          </a:p>
          <a:p>
            <a:endParaRPr lang="en-US">
              <a:ea typeface="Calibri"/>
              <a:cs typeface="Calibri"/>
            </a:endParaRPr>
          </a:p>
          <a:p>
            <a:r>
              <a:rPr lang="en-US">
                <a:hlinkClick r:id="rId3"/>
              </a:rPr>
              <a:t>A History of Peer Support — Love and Respect (loveandrespectcommunityforrecoveryandwellness.org)</a:t>
            </a:r>
            <a:endParaRPr lang="en-US"/>
          </a:p>
        </p:txBody>
      </p:sp>
      <p:sp>
        <p:nvSpPr>
          <p:cNvPr id="4" name="Slide Number Placeholder 3"/>
          <p:cNvSpPr>
            <a:spLocks noGrp="1"/>
          </p:cNvSpPr>
          <p:nvPr>
            <p:ph type="sldNum" sz="quarter" idx="5"/>
          </p:nvPr>
        </p:nvSpPr>
        <p:spPr/>
        <p:txBody>
          <a:bodyPr/>
          <a:lstStyle/>
          <a:p>
            <a:fld id="{9BAC940E-8936-4A5F-A059-70236B34340D}" type="slidenum">
              <a:rPr lang="en-US"/>
              <a:t>4</a:t>
            </a:fld>
            <a:endParaRPr lang="en-US"/>
          </a:p>
        </p:txBody>
      </p:sp>
    </p:spTree>
    <p:extLst>
      <p:ext uri="{BB962C8B-B14F-4D97-AF65-F5344CB8AC3E}">
        <p14:creationId xmlns:p14="http://schemas.microsoft.com/office/powerpoint/2010/main" val="230313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Open discussion:</a:t>
            </a:r>
          </a:p>
          <a:p>
            <a:r>
              <a:rPr lang="en-US">
                <a:cs typeface="Calibri"/>
              </a:rPr>
              <a:t> The earliest form of peer support can be seen in childhood. Once we turn 3, our interests shift from the self to those arounds us. (</a:t>
            </a:r>
            <a:r>
              <a:rPr lang="en-US">
                <a:hlinkClick r:id="rId3"/>
              </a:rPr>
              <a:t>How to Support Peer Interaction in Early Childhood Settings (hanen.org)</a:t>
            </a:r>
            <a:r>
              <a:rPr lang="en-US"/>
              <a:t>) </a:t>
            </a:r>
            <a:endParaRPr lang="en-US">
              <a:cs typeface="Calibri"/>
            </a:endParaRPr>
          </a:p>
          <a:p>
            <a:r>
              <a:rPr lang="en-US"/>
              <a:t>As we develop, the need for us to be taught how to support each other in day-to-day interactions becomes less and less. On the playground you can see children helping one another play a game, solve a problem or even collaborate to solve a problem. At work you we provide support our fellow co-workers because lets face it, humans are inherently supportive of one another. I believe that we all want to see others succeed just as much as we want ourselves to succeed</a:t>
            </a:r>
            <a:endParaRPr lang="en-US">
              <a:cs typeface="Calibri"/>
            </a:endParaRPr>
          </a:p>
          <a:p>
            <a:r>
              <a:rPr lang="en-US">
                <a:ea typeface="Calibri"/>
                <a:cs typeface="Calibri"/>
              </a:rPr>
              <a:t>Quick question, When your earliest memory you have of either providing or receiving peer support? Mine is when I was in elementary school! I used my lived experience at the school to help a new student find their way throughout the building. Peer support can be as simple and universal as that.</a:t>
            </a:r>
          </a:p>
          <a:p>
            <a:r>
              <a:rPr lang="en-US">
                <a:ea typeface="Calibri"/>
                <a:cs typeface="Calibri"/>
              </a:rPr>
              <a:t>We're also going to be discussing how Peer support evolves throughout adulthood and what it looks like for our Older Adult population. </a:t>
            </a:r>
          </a:p>
          <a:p>
            <a:r>
              <a:rPr lang="en-US">
                <a:ea typeface="Calibri"/>
                <a:cs typeface="Calibri"/>
              </a:rPr>
              <a:t>Peer Support is meant to evolve as we evolve, and in the next slide that is what we will explore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BAC940E-8936-4A5F-A059-70236B34340D}" type="slidenum">
              <a:t>6</a:t>
            </a:fld>
            <a:endParaRPr lang="en-US"/>
          </a:p>
        </p:txBody>
      </p:sp>
    </p:spTree>
    <p:extLst>
      <p:ext uri="{BB962C8B-B14F-4D97-AF65-F5344CB8AC3E}">
        <p14:creationId xmlns:p14="http://schemas.microsoft.com/office/powerpoint/2010/main" val="391902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Open discussion after folks answer the questions</a:t>
            </a:r>
          </a:p>
        </p:txBody>
      </p:sp>
      <p:sp>
        <p:nvSpPr>
          <p:cNvPr id="4" name="Slide Number Placeholder 3"/>
          <p:cNvSpPr>
            <a:spLocks noGrp="1"/>
          </p:cNvSpPr>
          <p:nvPr>
            <p:ph type="sldNum" sz="quarter" idx="5"/>
          </p:nvPr>
        </p:nvSpPr>
        <p:spPr/>
        <p:txBody>
          <a:bodyPr/>
          <a:lstStyle/>
          <a:p>
            <a:fld id="{9BAC940E-8936-4A5F-A059-70236B34340D}" type="slidenum">
              <a:rPr lang="en-US"/>
              <a:t>7</a:t>
            </a:fld>
            <a:endParaRPr lang="en-US"/>
          </a:p>
        </p:txBody>
      </p:sp>
    </p:spTree>
    <p:extLst>
      <p:ext uri="{BB962C8B-B14F-4D97-AF65-F5344CB8AC3E}">
        <p14:creationId xmlns:p14="http://schemas.microsoft.com/office/powerpoint/2010/main" val="196930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Though the application requirements may differ the fundamentals stay the same! The diversity of peer support allows specialties to be created allowing for more individualized care to be given. </a:t>
            </a:r>
          </a:p>
        </p:txBody>
      </p:sp>
      <p:sp>
        <p:nvSpPr>
          <p:cNvPr id="4" name="Slide Number Placeholder 3"/>
          <p:cNvSpPr>
            <a:spLocks noGrp="1"/>
          </p:cNvSpPr>
          <p:nvPr>
            <p:ph type="sldNum" sz="quarter" idx="5"/>
          </p:nvPr>
        </p:nvSpPr>
        <p:spPr/>
        <p:txBody>
          <a:bodyPr/>
          <a:lstStyle/>
          <a:p>
            <a:fld id="{9BAC940E-8936-4A5F-A059-70236B34340D}" type="slidenum">
              <a:rPr lang="en-US"/>
              <a:t>8</a:t>
            </a:fld>
            <a:endParaRPr lang="en-US"/>
          </a:p>
        </p:txBody>
      </p:sp>
    </p:spTree>
    <p:extLst>
      <p:ext uri="{BB962C8B-B14F-4D97-AF65-F5344CB8AC3E}">
        <p14:creationId xmlns:p14="http://schemas.microsoft.com/office/powerpoint/2010/main" val="23027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BAC940E-8936-4A5F-A059-70236B34340D}" type="slidenum">
              <a:t>9</a:t>
            </a:fld>
            <a:endParaRPr lang="en-US"/>
          </a:p>
        </p:txBody>
      </p:sp>
    </p:spTree>
    <p:extLst>
      <p:ext uri="{BB962C8B-B14F-4D97-AF65-F5344CB8AC3E}">
        <p14:creationId xmlns:p14="http://schemas.microsoft.com/office/powerpoint/2010/main" val="264151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YPAs are especially equipped to support other young people because their lived experience is still fresh enough to be relevant to what other young folks are currently experiencing. Its important that YPAs are within the 18-30 age because of the special relatability that they bring. </a:t>
            </a:r>
          </a:p>
          <a:p>
            <a:r>
              <a:rPr lang="en-US" dirty="0">
                <a:ea typeface="Calibri"/>
                <a:cs typeface="Calibri"/>
              </a:rPr>
              <a:t>YPAs can work in clinics, RTFs, CRs, out in the community and schools</a:t>
            </a:r>
          </a:p>
        </p:txBody>
      </p:sp>
      <p:sp>
        <p:nvSpPr>
          <p:cNvPr id="4" name="Slide Number Placeholder 3"/>
          <p:cNvSpPr>
            <a:spLocks noGrp="1"/>
          </p:cNvSpPr>
          <p:nvPr>
            <p:ph type="sldNum" sz="quarter" idx="5"/>
          </p:nvPr>
        </p:nvSpPr>
        <p:spPr/>
        <p:txBody>
          <a:bodyPr/>
          <a:lstStyle/>
          <a:p>
            <a:fld id="{9BAC940E-8936-4A5F-A059-70236B34340D}" type="slidenum">
              <a:rPr lang="en-US"/>
              <a:t>10</a:t>
            </a:fld>
            <a:endParaRPr lang="en-US"/>
          </a:p>
        </p:txBody>
      </p:sp>
    </p:spTree>
    <p:extLst>
      <p:ext uri="{BB962C8B-B14F-4D97-AF65-F5344CB8AC3E}">
        <p14:creationId xmlns:p14="http://schemas.microsoft.com/office/powerpoint/2010/main" val="276704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 can be cross credentialed as a YPA and FPA depending on when you have children. </a:t>
            </a:r>
            <a:r>
              <a:rPr lang="en-US" dirty="0"/>
              <a:t>This exists to provide support to Parents of children with behavioral and mental health challenges and often provided in conjunction with Youth Peer Support Services to provide whole family supports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AC940E-8936-4A5F-A059-70236B34340D}" type="slidenum">
              <a:rPr lang="en-US"/>
              <a:t>11</a:t>
            </a:fld>
            <a:endParaRPr lang="en-US"/>
          </a:p>
        </p:txBody>
      </p:sp>
    </p:spTree>
    <p:extLst>
      <p:ext uri="{BB962C8B-B14F-4D97-AF65-F5344CB8AC3E}">
        <p14:creationId xmlns:p14="http://schemas.microsoft.com/office/powerpoint/2010/main" val="413167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FPAs can work in </a:t>
            </a:r>
            <a:r>
              <a:rPr lang="en-US" b="1" dirty="0"/>
              <a:t>school systems, nonprofit organizations, legal offices, government agencies or health care networks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AC940E-8936-4A5F-A059-70236B34340D}" type="slidenum">
              <a:rPr lang="en-US"/>
              <a:t>12</a:t>
            </a:fld>
            <a:endParaRPr lang="en-US"/>
          </a:p>
        </p:txBody>
      </p:sp>
    </p:spTree>
    <p:extLst>
      <p:ext uri="{BB962C8B-B14F-4D97-AF65-F5344CB8AC3E}">
        <p14:creationId xmlns:p14="http://schemas.microsoft.com/office/powerpoint/2010/main" val="165432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1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BE9435-0DF1-0AB0-2E2F-CDDA81503BCF}"/>
              </a:ext>
            </a:extLst>
          </p:cNvPr>
          <p:cNvSpPr>
            <a:spLocks noGrp="1"/>
          </p:cNvSpPr>
          <p:nvPr>
            <p:ph type="ctrTitle"/>
          </p:nvPr>
        </p:nvSpPr>
        <p:spPr>
          <a:xfrm>
            <a:off x="874815" y="798703"/>
            <a:ext cx="5221185" cy="3072015"/>
          </a:xfrm>
        </p:spPr>
        <p:txBody>
          <a:bodyPr anchor="b">
            <a:normAutofit/>
          </a:bodyPr>
          <a:lstStyle/>
          <a:p>
            <a:r>
              <a:rPr lang="en-US">
                <a:cs typeface="Calibri Light"/>
              </a:rPr>
              <a:t>Peer Support Throughout the Lifespan</a:t>
            </a:r>
            <a:endParaRPr lang="en-US"/>
          </a:p>
        </p:txBody>
      </p:sp>
      <p:sp>
        <p:nvSpPr>
          <p:cNvPr id="3" name="Subtitle 2">
            <a:extLst>
              <a:ext uri="{FF2B5EF4-FFF2-40B4-BE49-F238E27FC236}">
                <a16:creationId xmlns:a16="http://schemas.microsoft.com/office/drawing/2014/main" id="{4E8BB816-D032-7122-E506-72630912F2F1}"/>
              </a:ext>
            </a:extLst>
          </p:cNvPr>
          <p:cNvSpPr>
            <a:spLocks noGrp="1"/>
          </p:cNvSpPr>
          <p:nvPr>
            <p:ph type="subTitle" idx="1"/>
          </p:nvPr>
        </p:nvSpPr>
        <p:spPr>
          <a:xfrm>
            <a:off x="870148" y="3962792"/>
            <a:ext cx="5221185" cy="2102108"/>
          </a:xfrm>
        </p:spPr>
        <p:txBody>
          <a:bodyPr vert="horz" lIns="91440" tIns="45720" rIns="91440" bIns="45720" rtlCol="0" anchor="t">
            <a:normAutofit/>
          </a:bodyPr>
          <a:lstStyle/>
          <a:p>
            <a:r>
              <a:rPr lang="en-US" dirty="0">
                <a:cs typeface="Calibri"/>
              </a:rPr>
              <a:t>By: Laura Callen</a:t>
            </a:r>
          </a:p>
          <a:p>
            <a:r>
              <a:rPr lang="en-US" i="1" dirty="0">
                <a:cs typeface="Calibri"/>
              </a:rPr>
              <a:t>YPA, MA: Human Services</a:t>
            </a:r>
          </a:p>
        </p:txBody>
      </p:sp>
      <p:sp>
        <p:nvSpPr>
          <p:cNvPr id="116" name="Freeform: Shape 115">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CF197EB-A2E2-360B-F1C6-567A271C354C}"/>
              </a:ext>
            </a:extLst>
          </p:cNvPr>
          <p:cNvPicPr>
            <a:picLocks noChangeAspect="1"/>
          </p:cNvPicPr>
          <p:nvPr/>
        </p:nvPicPr>
        <p:blipFill>
          <a:blip r:embed="rId2"/>
          <a:stretch>
            <a:fillRect/>
          </a:stretch>
        </p:blipFill>
        <p:spPr>
          <a:xfrm>
            <a:off x="6651243" y="1519438"/>
            <a:ext cx="4939504" cy="343617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20" name="Freeform: Shape 119">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Freeform: Shape 125">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5606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257BA-94F6-097A-1E61-C9135D2F2A65}"/>
              </a:ext>
            </a:extLst>
          </p:cNvPr>
          <p:cNvSpPr>
            <a:spLocks noGrp="1"/>
          </p:cNvSpPr>
          <p:nvPr>
            <p:ph type="title"/>
          </p:nvPr>
        </p:nvSpPr>
        <p:spPr>
          <a:xfrm>
            <a:off x="645065" y="1097280"/>
            <a:ext cx="3796306" cy="4666207"/>
          </a:xfrm>
        </p:spPr>
        <p:txBody>
          <a:bodyPr anchor="ctr">
            <a:normAutofit/>
          </a:bodyPr>
          <a:lstStyle/>
          <a:p>
            <a:r>
              <a:rPr lang="en-US" sz="4800">
                <a:ea typeface="Calibri Light"/>
                <a:cs typeface="Calibri Light"/>
              </a:rPr>
              <a:t>Job expectations of a YPA</a:t>
            </a:r>
            <a:endParaRPr lang="en-US" sz="4800"/>
          </a:p>
        </p:txBody>
      </p:sp>
      <p:grpSp>
        <p:nvGrpSpPr>
          <p:cNvPr id="18" name="Group 17">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9" name="Rectangle 18">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A9CC58DD-6D4A-4464-981E-3B1FC95C6476}"/>
              </a:ext>
            </a:extLst>
          </p:cNvPr>
          <p:cNvGraphicFramePr>
            <a:graphicFrameLocks noGrp="1"/>
          </p:cNvGraphicFramePr>
          <p:nvPr>
            <p:ph idx="1"/>
            <p:extLst>
              <p:ext uri="{D42A27DB-BD31-4B8C-83A1-F6EECF244321}">
                <p14:modId xmlns:p14="http://schemas.microsoft.com/office/powerpoint/2010/main" val="1350161511"/>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19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7ED0D-4237-C8BB-2600-8F23EBE8A231}"/>
              </a:ext>
            </a:extLst>
          </p:cNvPr>
          <p:cNvSpPr>
            <a:spLocks noGrp="1"/>
          </p:cNvSpPr>
          <p:nvPr>
            <p:ph type="title"/>
          </p:nvPr>
        </p:nvSpPr>
        <p:spPr>
          <a:xfrm>
            <a:off x="520420" y="1906813"/>
            <a:ext cx="3200400" cy="2709439"/>
          </a:xfrm>
        </p:spPr>
        <p:txBody>
          <a:bodyPr>
            <a:normAutofit/>
          </a:bodyPr>
          <a:lstStyle/>
          <a:p>
            <a:r>
              <a:rPr lang="en-US" dirty="0">
                <a:solidFill>
                  <a:srgbClr val="FFFFFF"/>
                </a:solidFill>
                <a:ea typeface="Calibri Light"/>
                <a:cs typeface="Calibri Light"/>
              </a:rPr>
              <a:t>Family Peer Advocate</a:t>
            </a:r>
            <a:endParaRPr lang="en-US" dirty="0">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91CE5E-5145-7270-9EE3-BCE4F61E768E}"/>
              </a:ext>
            </a:extLst>
          </p:cNvPr>
          <p:cNvSpPr>
            <a:spLocks noGrp="1"/>
          </p:cNvSpPr>
          <p:nvPr>
            <p:ph idx="1"/>
          </p:nvPr>
        </p:nvSpPr>
        <p:spPr>
          <a:xfrm>
            <a:off x="4447308" y="591344"/>
            <a:ext cx="6906491" cy="5585619"/>
          </a:xfrm>
        </p:spPr>
        <p:txBody>
          <a:bodyPr anchor="ctr">
            <a:normAutofit/>
          </a:bodyPr>
          <a:lstStyle/>
          <a:p>
            <a:r>
              <a:rPr lang="en-US">
                <a:ea typeface="Calibri"/>
                <a:cs typeface="Calibri"/>
              </a:rPr>
              <a:t>Family peer support began late 1980s</a:t>
            </a:r>
          </a:p>
          <a:p>
            <a:r>
              <a:rPr lang="en-US">
                <a:ea typeface="Calibri"/>
                <a:cs typeface="Calibri"/>
              </a:rPr>
              <a:t>Family Peer Advocates became Medicaid billable in 1999 </a:t>
            </a:r>
          </a:p>
          <a:p>
            <a:r>
              <a:rPr lang="en-US">
                <a:ea typeface="Calibri"/>
                <a:cs typeface="Calibri"/>
              </a:rPr>
              <a:t>This service is for parents (biological, adopted or foster) of young people with behavioral and/or mental health challenges</a:t>
            </a:r>
          </a:p>
          <a:p>
            <a:r>
              <a:rPr lang="en-US">
                <a:ea typeface="Calibri"/>
                <a:cs typeface="Calibri"/>
              </a:rPr>
              <a:t>To become an FPA you must have lived experience in navigating the system for/with your child</a:t>
            </a:r>
          </a:p>
        </p:txBody>
      </p:sp>
    </p:spTree>
    <p:extLst>
      <p:ext uri="{BB962C8B-B14F-4D97-AF65-F5344CB8AC3E}">
        <p14:creationId xmlns:p14="http://schemas.microsoft.com/office/powerpoint/2010/main" val="22697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D3A38-1EF9-3E3F-2541-AA9E482AF354}"/>
              </a:ext>
            </a:extLst>
          </p:cNvPr>
          <p:cNvSpPr>
            <a:spLocks noGrp="1"/>
          </p:cNvSpPr>
          <p:nvPr>
            <p:ph type="title"/>
          </p:nvPr>
        </p:nvSpPr>
        <p:spPr>
          <a:xfrm>
            <a:off x="838200" y="557189"/>
            <a:ext cx="3374136" cy="5567891"/>
          </a:xfrm>
        </p:spPr>
        <p:txBody>
          <a:bodyPr>
            <a:normAutofit/>
          </a:bodyPr>
          <a:lstStyle/>
          <a:p>
            <a:r>
              <a:rPr lang="en-US" sz="4800">
                <a:ea typeface="Calibri Light"/>
                <a:cs typeface="Calibri Light"/>
              </a:rPr>
              <a:t>Job expectations of a FPA</a:t>
            </a:r>
            <a:endParaRPr lang="en-US" sz="4800"/>
          </a:p>
        </p:txBody>
      </p:sp>
      <p:graphicFrame>
        <p:nvGraphicFramePr>
          <p:cNvPr id="21" name="Content Placeholder 2">
            <a:extLst>
              <a:ext uri="{FF2B5EF4-FFF2-40B4-BE49-F238E27FC236}">
                <a16:creationId xmlns:a16="http://schemas.microsoft.com/office/drawing/2014/main" id="{144D5365-5E43-FC40-F603-0ADBE40CC13D}"/>
              </a:ext>
            </a:extLst>
          </p:cNvPr>
          <p:cNvGraphicFramePr>
            <a:graphicFrameLocks noGrp="1"/>
          </p:cNvGraphicFramePr>
          <p:nvPr>
            <p:ph idx="1"/>
            <p:extLst>
              <p:ext uri="{D42A27DB-BD31-4B8C-83A1-F6EECF244321}">
                <p14:modId xmlns:p14="http://schemas.microsoft.com/office/powerpoint/2010/main" val="367194055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2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792AE-94BC-6B22-0F5F-129E2190BFEF}"/>
              </a:ext>
            </a:extLst>
          </p:cNvPr>
          <p:cNvSpPr>
            <a:spLocks noGrp="1"/>
          </p:cNvSpPr>
          <p:nvPr>
            <p:ph type="title"/>
          </p:nvPr>
        </p:nvSpPr>
        <p:spPr>
          <a:xfrm>
            <a:off x="1171116" y="1360393"/>
            <a:ext cx="3119717" cy="3677771"/>
          </a:xfrm>
        </p:spPr>
        <p:txBody>
          <a:bodyPr>
            <a:normAutofit/>
          </a:bodyPr>
          <a:lstStyle/>
          <a:p>
            <a:r>
              <a:rPr lang="en-US" sz="3600">
                <a:solidFill>
                  <a:schemeClr val="bg1"/>
                </a:solidFill>
                <a:ea typeface="Calibri Light"/>
                <a:cs typeface="Calibri Light"/>
              </a:rPr>
              <a:t>Certified </a:t>
            </a:r>
            <a:br>
              <a:rPr lang="en-US" sz="3600">
                <a:ea typeface="Calibri Light"/>
                <a:cs typeface="Calibri Light"/>
              </a:rPr>
            </a:br>
            <a:r>
              <a:rPr lang="en-US" sz="3600">
                <a:solidFill>
                  <a:schemeClr val="bg1"/>
                </a:solidFill>
                <a:ea typeface="Calibri Light"/>
                <a:cs typeface="Calibri Light"/>
              </a:rPr>
              <a:t>Recovery</a:t>
            </a:r>
            <a:br>
              <a:rPr lang="en-US" sz="3600">
                <a:ea typeface="Calibri Light"/>
                <a:cs typeface="Calibri Light"/>
              </a:rPr>
            </a:br>
            <a:r>
              <a:rPr lang="en-US" sz="3600">
                <a:solidFill>
                  <a:schemeClr val="bg1"/>
                </a:solidFill>
                <a:ea typeface="Calibri Light"/>
                <a:cs typeface="Calibri Light"/>
              </a:rPr>
              <a:t>Peer Advocate</a:t>
            </a:r>
          </a:p>
        </p:txBody>
      </p:sp>
      <p:sp>
        <p:nvSpPr>
          <p:cNvPr id="12" name="Rectangle 11">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1AD7F5-9F36-7FB6-0F32-830C3DB32C3E}"/>
              </a:ext>
            </a:extLst>
          </p:cNvPr>
          <p:cNvSpPr>
            <a:spLocks noGrp="1"/>
          </p:cNvSpPr>
          <p:nvPr>
            <p:ph idx="1"/>
          </p:nvPr>
        </p:nvSpPr>
        <p:spPr>
          <a:xfrm>
            <a:off x="5708824" y="2438959"/>
            <a:ext cx="5402919" cy="4249271"/>
          </a:xfrm>
        </p:spPr>
        <p:txBody>
          <a:bodyPr anchor="ctr">
            <a:normAutofit lnSpcReduction="10000"/>
          </a:bodyPr>
          <a:lstStyle/>
          <a:p>
            <a:r>
              <a:rPr lang="en-US">
                <a:ea typeface="Calibri"/>
                <a:cs typeface="Calibri"/>
              </a:rPr>
              <a:t>NYS Medicaid billable in 2015</a:t>
            </a:r>
          </a:p>
          <a:p>
            <a:r>
              <a:rPr lang="en-US">
                <a:ea typeface="Calibri"/>
                <a:cs typeface="Calibri"/>
              </a:rPr>
              <a:t>Focuses on providing support to those in recovery of Substance Use Disorders based on own lived experience</a:t>
            </a:r>
          </a:p>
          <a:p>
            <a:r>
              <a:rPr lang="en-US">
                <a:ea typeface="Calibri"/>
                <a:cs typeface="Calibri"/>
              </a:rPr>
              <a:t>In 2019, OASAS collaborated with community agencies to create 2 separate designations to add to the CRPA; CRPA-Y and CRPA-F</a:t>
            </a:r>
          </a:p>
          <a:p>
            <a:r>
              <a:rPr lang="en-US">
                <a:ea typeface="Calibri"/>
                <a:cs typeface="Calibri"/>
              </a:rPr>
              <a:t>These designations differ by type of lived experience...</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16" name="Rectangle 15">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01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D837E-1F9D-9CBF-3E5A-1B14F45A35F3}"/>
              </a:ext>
            </a:extLst>
          </p:cNvPr>
          <p:cNvSpPr>
            <a:spLocks noGrp="1"/>
          </p:cNvSpPr>
          <p:nvPr>
            <p:ph type="title"/>
          </p:nvPr>
        </p:nvSpPr>
        <p:spPr>
          <a:xfrm>
            <a:off x="808638" y="386930"/>
            <a:ext cx="9236700" cy="1188950"/>
          </a:xfrm>
        </p:spPr>
        <p:txBody>
          <a:bodyPr anchor="b">
            <a:normAutofit/>
          </a:bodyPr>
          <a:lstStyle/>
          <a:p>
            <a:r>
              <a:rPr lang="en-US" sz="5400">
                <a:cs typeface="Calibri Light"/>
              </a:rPr>
              <a:t>Job expectations of a CRPA</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E0CF4A99-C85B-E849-941E-5C73326B2E9B}"/>
              </a:ext>
            </a:extLst>
          </p:cNvPr>
          <p:cNvGraphicFramePr>
            <a:graphicFrameLocks noGrp="1"/>
          </p:cNvGraphicFramePr>
          <p:nvPr>
            <p:ph idx="1"/>
            <p:extLst>
              <p:ext uri="{D42A27DB-BD31-4B8C-83A1-F6EECF244321}">
                <p14:modId xmlns:p14="http://schemas.microsoft.com/office/powerpoint/2010/main" val="2281454404"/>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69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FEF81-43D3-5B29-09BD-8053370096A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Certified Peer Specialist</a:t>
            </a:r>
            <a:endParaRPr lang="en-US">
              <a:solidFill>
                <a:srgbClr val="FFFFFF"/>
              </a:solidFill>
            </a:endParaRP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F3F71A-E557-6164-6313-638DABCE2E0B}"/>
              </a:ext>
            </a:extLst>
          </p:cNvPr>
          <p:cNvSpPr>
            <a:spLocks noGrp="1"/>
          </p:cNvSpPr>
          <p:nvPr>
            <p:ph idx="1"/>
          </p:nvPr>
        </p:nvSpPr>
        <p:spPr>
          <a:xfrm>
            <a:off x="4625901" y="1293813"/>
            <a:ext cx="6204023" cy="4466432"/>
          </a:xfrm>
        </p:spPr>
        <p:txBody>
          <a:bodyPr anchor="ctr">
            <a:normAutofit/>
          </a:bodyPr>
          <a:lstStyle/>
          <a:p>
            <a:r>
              <a:rPr lang="en-US">
                <a:cs typeface="Calibri" panose="020F0502020204030204"/>
              </a:rPr>
              <a:t>Began in the 70s but was seen as early as the late 1800s in Europe</a:t>
            </a:r>
          </a:p>
          <a:p>
            <a:r>
              <a:rPr lang="en-US">
                <a:cs typeface="Calibri" panose="020F0502020204030204"/>
              </a:rPr>
              <a:t>Became Medicaid billable as early as 2001</a:t>
            </a:r>
          </a:p>
          <a:p>
            <a:r>
              <a:rPr lang="en-US">
                <a:cs typeface="Calibri" panose="020F0502020204030204"/>
              </a:rPr>
              <a:t>Focuses on supporting those with Mental Health diagnosis maintain wellness; however it manifests to them </a:t>
            </a: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58482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12B2-8E33-F469-2AA0-8D3EB2EFBEF8}"/>
              </a:ext>
            </a:extLst>
          </p:cNvPr>
          <p:cNvSpPr>
            <a:spLocks noGrp="1"/>
          </p:cNvSpPr>
          <p:nvPr>
            <p:ph type="title"/>
          </p:nvPr>
        </p:nvSpPr>
        <p:spPr>
          <a:xfrm>
            <a:off x="550865" y="642962"/>
            <a:ext cx="3694902" cy="5577367"/>
          </a:xfrm>
        </p:spPr>
        <p:txBody>
          <a:bodyPr>
            <a:normAutofit/>
          </a:bodyPr>
          <a:lstStyle/>
          <a:p>
            <a:r>
              <a:rPr lang="en-US" sz="4800">
                <a:cs typeface="Calibri Light"/>
              </a:rPr>
              <a:t>Job Expectations of a  Certified Peer Specialist</a:t>
            </a:r>
            <a:endParaRPr lang="en-US" sz="4800"/>
          </a:p>
        </p:txBody>
      </p:sp>
      <p:graphicFrame>
        <p:nvGraphicFramePr>
          <p:cNvPr id="32" name="Content Placeholder 2">
            <a:extLst>
              <a:ext uri="{FF2B5EF4-FFF2-40B4-BE49-F238E27FC236}">
                <a16:creationId xmlns:a16="http://schemas.microsoft.com/office/drawing/2014/main" id="{EA0A0BB1-AF89-3538-4FF1-B0EE5F9297EF}"/>
              </a:ext>
            </a:extLst>
          </p:cNvPr>
          <p:cNvGraphicFramePr>
            <a:graphicFrameLocks noGrp="1"/>
          </p:cNvGraphicFramePr>
          <p:nvPr>
            <p:ph idx="1"/>
            <p:extLst>
              <p:ext uri="{D42A27DB-BD31-4B8C-83A1-F6EECF244321}">
                <p14:modId xmlns:p14="http://schemas.microsoft.com/office/powerpoint/2010/main" val="2433717405"/>
              </p:ext>
            </p:extLst>
          </p:nvPr>
        </p:nvGraphicFramePr>
        <p:xfrm>
          <a:off x="4719637" y="929954"/>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33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2486C-BAA1-4B5C-933B-6236880F5B6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a:cs typeface="Calibri Light"/>
              </a:rPr>
              <a:t>What's next?</a:t>
            </a:r>
            <a:endParaRPr lang="en-US" sz="66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13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96E7-1ADA-392C-F701-70386B6C6DF2}"/>
              </a:ext>
            </a:extLst>
          </p:cNvPr>
          <p:cNvSpPr>
            <a:spLocks noGrp="1"/>
          </p:cNvSpPr>
          <p:nvPr>
            <p:ph type="title"/>
          </p:nvPr>
        </p:nvSpPr>
        <p:spPr>
          <a:xfrm>
            <a:off x="838200" y="800993"/>
            <a:ext cx="3687491" cy="1594189"/>
          </a:xfrm>
        </p:spPr>
        <p:txBody>
          <a:bodyPr anchor="t">
            <a:normAutofit/>
          </a:bodyPr>
          <a:lstStyle/>
          <a:p>
            <a:r>
              <a:rPr lang="en-US" sz="3600">
                <a:latin typeface="Calibri"/>
                <a:cs typeface="Calibri Light"/>
              </a:rPr>
              <a:t>Peer Support for Older Adults</a:t>
            </a:r>
          </a:p>
        </p:txBody>
      </p:sp>
      <p:sp>
        <p:nvSpPr>
          <p:cNvPr id="3" name="Content Placeholder 2">
            <a:extLst>
              <a:ext uri="{FF2B5EF4-FFF2-40B4-BE49-F238E27FC236}">
                <a16:creationId xmlns:a16="http://schemas.microsoft.com/office/drawing/2014/main" id="{30DD886F-365D-128F-BF7A-77C53C5928B7}"/>
              </a:ext>
            </a:extLst>
          </p:cNvPr>
          <p:cNvSpPr>
            <a:spLocks noGrp="1"/>
          </p:cNvSpPr>
          <p:nvPr>
            <p:ph idx="1"/>
          </p:nvPr>
        </p:nvSpPr>
        <p:spPr>
          <a:xfrm>
            <a:off x="5234390" y="239587"/>
            <a:ext cx="6012254" cy="1766458"/>
          </a:xfrm>
        </p:spPr>
        <p:txBody>
          <a:bodyPr vert="horz" lIns="91440" tIns="45720" rIns="91440" bIns="45720" rtlCol="0" anchor="t">
            <a:noAutofit/>
          </a:bodyPr>
          <a:lstStyle/>
          <a:p>
            <a:r>
              <a:rPr lang="en-US" sz="2400">
                <a:cs typeface="Calibri"/>
              </a:rPr>
              <a:t>Why have the specialty?</a:t>
            </a:r>
          </a:p>
          <a:p>
            <a:endParaRPr lang="en-US" sz="2400">
              <a:cs typeface="Calibri"/>
            </a:endParaRPr>
          </a:p>
          <a:p>
            <a:r>
              <a:rPr lang="en-US" sz="2400">
                <a:cs typeface="Calibri"/>
              </a:rPr>
              <a:t>What would it even look like?</a:t>
            </a:r>
          </a:p>
          <a:p>
            <a:endParaRPr lang="en-US" sz="2400">
              <a:cs typeface="Calibri"/>
            </a:endParaRPr>
          </a:p>
          <a:p>
            <a:r>
              <a:rPr lang="en-US" sz="2400">
                <a:cs typeface="Calibri"/>
              </a:rPr>
              <a:t>What programs, if any are already out there? </a:t>
            </a:r>
          </a:p>
        </p:txBody>
      </p:sp>
      <p:pic>
        <p:nvPicPr>
          <p:cNvPr id="4" name="Picture 3" descr="Different colored question marks">
            <a:extLst>
              <a:ext uri="{FF2B5EF4-FFF2-40B4-BE49-F238E27FC236}">
                <a16:creationId xmlns:a16="http://schemas.microsoft.com/office/drawing/2014/main" id="{C46ACF6B-338D-8882-ED9A-B46176E2F702}"/>
              </a:ext>
            </a:extLst>
          </p:cNvPr>
          <p:cNvPicPr>
            <a:picLocks noChangeAspect="1"/>
          </p:cNvPicPr>
          <p:nvPr/>
        </p:nvPicPr>
        <p:blipFill rotWithShape="1">
          <a:blip r:embed="rId3"/>
          <a:srcRect t="13077" b="28017"/>
          <a:stretch/>
        </p:blipFill>
        <p:spPr>
          <a:xfrm>
            <a:off x="-2" y="2818262"/>
            <a:ext cx="12192002" cy="4039737"/>
          </a:xfrm>
          <a:prstGeom prst="rect">
            <a:avLst/>
          </a:prstGeom>
        </p:spPr>
      </p:pic>
      <p:grpSp>
        <p:nvGrpSpPr>
          <p:cNvPr id="25" name="Group 24">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 name="Rectangle 17">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673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6086D3-EE39-DA2E-88A9-BC11AE87AD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D08E6B-7B34-D5F9-1B7A-A4E18EEBC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F6E93-C0E7-B880-3116-624943A9F4E6}"/>
              </a:ext>
            </a:extLst>
          </p:cNvPr>
          <p:cNvSpPr>
            <a:spLocks noGrp="1"/>
          </p:cNvSpPr>
          <p:nvPr>
            <p:ph type="title"/>
          </p:nvPr>
        </p:nvSpPr>
        <p:spPr>
          <a:xfrm>
            <a:off x="540544" y="162718"/>
            <a:ext cx="5558489" cy="635001"/>
          </a:xfrm>
        </p:spPr>
        <p:txBody>
          <a:bodyPr>
            <a:normAutofit fontScale="90000"/>
          </a:bodyPr>
          <a:lstStyle/>
          <a:p>
            <a:r>
              <a:rPr lang="en-US">
                <a:cs typeface="Calibri Light"/>
              </a:rPr>
              <a:t>Programs currently out! </a:t>
            </a:r>
          </a:p>
        </p:txBody>
      </p:sp>
      <p:sp>
        <p:nvSpPr>
          <p:cNvPr id="10" name="Freeform: Shape 9">
            <a:extLst>
              <a:ext uri="{FF2B5EF4-FFF2-40B4-BE49-F238E27FC236}">
                <a16:creationId xmlns:a16="http://schemas.microsoft.com/office/drawing/2014/main" id="{CBC49440-D0A9-C8FB-98AA-D7CB3A6D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F494F2-A21A-C5EE-0133-B91DD7E7BDC3}"/>
              </a:ext>
            </a:extLst>
          </p:cNvPr>
          <p:cNvSpPr>
            <a:spLocks noGrp="1"/>
          </p:cNvSpPr>
          <p:nvPr>
            <p:ph idx="1"/>
          </p:nvPr>
        </p:nvSpPr>
        <p:spPr>
          <a:xfrm>
            <a:off x="838200" y="1825625"/>
            <a:ext cx="5558489" cy="681476"/>
          </a:xfrm>
        </p:spPr>
        <p:txBody>
          <a:bodyPr vert="horz" lIns="91440" tIns="45720" rIns="91440" bIns="45720" rtlCol="0" anchor="t">
            <a:normAutofit/>
          </a:bodyPr>
          <a:lstStyle/>
          <a:p>
            <a:pPr marL="0" indent="0">
              <a:buNone/>
            </a:pPr>
            <a:endParaRPr lang="en-US">
              <a:cs typeface="Calibri"/>
            </a:endParaRPr>
          </a:p>
          <a:p>
            <a:pPr marL="0" indent="0">
              <a:buNone/>
            </a:pPr>
            <a:endParaRPr lang="en-US">
              <a:cs typeface="Calibri"/>
            </a:endParaRPr>
          </a:p>
        </p:txBody>
      </p:sp>
      <p:sp>
        <p:nvSpPr>
          <p:cNvPr id="12" name="Oval 11">
            <a:extLst>
              <a:ext uri="{FF2B5EF4-FFF2-40B4-BE49-F238E27FC236}">
                <a16:creationId xmlns:a16="http://schemas.microsoft.com/office/drawing/2014/main" id="{1C8E2F6A-AAF1-DBCC-F050-75645C43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02FC9B0F-D67C-F190-EEC0-C7BDB2FBE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96491EB-634B-52FE-A3DE-E1B14CC58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DA7AB23D-A781-A3EA-4EC9-C202DACE9C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E35EAF9B-7C95-62F7-95F7-581FB2E2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8F332E00-39FA-058B-446A-8FFF89AD4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7B779861-A281-6999-D9B6-1935CA3FF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77DDEC5-C56B-4F7A-81DC-915F29665151}"/>
              </a:ext>
            </a:extLst>
          </p:cNvPr>
          <p:cNvSpPr txBox="1"/>
          <p:nvPr/>
        </p:nvSpPr>
        <p:spPr>
          <a:xfrm>
            <a:off x="422671" y="898922"/>
            <a:ext cx="5753888"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cs typeface="Calibri"/>
            </a:endParaRPr>
          </a:p>
          <a:p>
            <a:pPr marL="285750" indent="-285750">
              <a:buFont typeface="Arial"/>
              <a:buChar char="•"/>
            </a:pPr>
            <a:r>
              <a:rPr lang="en-US" sz="2400">
                <a:cs typeface="Calibri"/>
              </a:rPr>
              <a:t>Pennsylvania has COAPS or Certified Older Adult Peer Specialists which trains folks to navigate what wellness means as you age  </a:t>
            </a:r>
            <a:endParaRPr lang="en-US" sz="2400">
              <a:ea typeface="Calibri"/>
              <a:cs typeface="Calibri"/>
            </a:endParaRPr>
          </a:p>
          <a:p>
            <a:pPr marL="285750" indent="-285750">
              <a:buFont typeface="Arial"/>
              <a:buChar char="•"/>
            </a:pPr>
            <a:r>
              <a:rPr lang="en-US" sz="2400">
                <a:cs typeface="Calibri"/>
              </a:rPr>
              <a:t>Broward County, FL has created Silver Inc, which </a:t>
            </a:r>
            <a:r>
              <a:rPr lang="en-US" sz="2400">
                <a:ea typeface="+mn-lt"/>
                <a:cs typeface="+mn-lt"/>
              </a:rPr>
              <a:t>provides peer support outreach </a:t>
            </a:r>
            <a:endParaRPr lang="en-US" sz="2400">
              <a:ea typeface="Calibri" panose="020F0502020204030204"/>
              <a:cs typeface="Calibri"/>
            </a:endParaRPr>
          </a:p>
          <a:p>
            <a:pPr marL="342900" indent="-342900">
              <a:buFont typeface="Arial"/>
              <a:buChar char="•"/>
            </a:pPr>
            <a:r>
              <a:rPr lang="en-US" sz="2400">
                <a:cs typeface="Calibri"/>
              </a:rPr>
              <a:t>NYS Office for the Aging--&gt;  Senior Companion Program; folks ages 55+ can work with older adults on various non-clinical needs</a:t>
            </a:r>
            <a:endParaRPr lang="en-US" sz="2400">
              <a:ea typeface="Calibri"/>
              <a:cs typeface="Calibri"/>
            </a:endParaRPr>
          </a:p>
          <a:p>
            <a:pPr marL="342900" indent="-342900">
              <a:buFont typeface="Arial"/>
              <a:buChar char="•"/>
            </a:pPr>
            <a:r>
              <a:rPr lang="en-US" sz="2400">
                <a:cs typeface="Calibri"/>
              </a:rPr>
              <a:t>The Academy of Peer Services, which conducts the NYCPS training has a specialty track for Older Adult Peers</a:t>
            </a:r>
            <a:br>
              <a:rPr lang="en-US" sz="2400">
                <a:cs typeface="Calibri"/>
              </a:rPr>
            </a:br>
            <a:endParaRPr lang="en-US" sz="2400">
              <a:ea typeface="Calibri" panose="020F0502020204030204"/>
              <a:cs typeface="Calibri"/>
            </a:endParaRPr>
          </a:p>
          <a:p>
            <a:pPr marL="285750" indent="-285750">
              <a:buFont typeface="Arial"/>
              <a:buChar char="•"/>
            </a:pPr>
            <a:endParaRPr lang="en-US" sz="2400">
              <a:ea typeface="Calibri" panose="020F0502020204030204"/>
              <a:cs typeface="Calibri"/>
            </a:endParaRPr>
          </a:p>
          <a:p>
            <a:pPr marL="285750" indent="-285750">
              <a:buFont typeface="Arial"/>
              <a:buChar char="•"/>
            </a:pPr>
            <a:endParaRPr lang="en-US" sz="2400">
              <a:cs typeface="Calibri"/>
            </a:endParaRPr>
          </a:p>
          <a:p>
            <a:pPr marL="285750" indent="-285750">
              <a:buFont typeface="Arial"/>
              <a:buChar char="•"/>
            </a:pPr>
            <a:endParaRPr lang="en-US" sz="2400">
              <a:cs typeface="Calibri"/>
            </a:endParaRPr>
          </a:p>
          <a:p>
            <a:pPr marL="285750" indent="-285750">
              <a:buFont typeface="Arial"/>
              <a:buChar char="•"/>
            </a:pPr>
            <a:endParaRPr lang="en-US" sz="2400">
              <a:ea typeface="Calibri" panose="020F0502020204030204"/>
              <a:cs typeface="Calibri"/>
            </a:endParaRPr>
          </a:p>
        </p:txBody>
      </p:sp>
    </p:spTree>
    <p:extLst>
      <p:ext uri="{BB962C8B-B14F-4D97-AF65-F5344CB8AC3E}">
        <p14:creationId xmlns:p14="http://schemas.microsoft.com/office/powerpoint/2010/main" val="245358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844BB-D8CE-F828-581A-B6FC96ABCC10}"/>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Who am I?</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A67308-B3ED-AA42-686F-DE2B5166641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Laura Callen</a:t>
            </a:r>
            <a:endParaRPr lang="en-US">
              <a:ea typeface="Calibri"/>
              <a:cs typeface="Calibri"/>
            </a:endParaRPr>
          </a:p>
          <a:p>
            <a:r>
              <a:rPr lang="en-US">
                <a:cs typeface="Calibri"/>
              </a:rPr>
              <a:t>I am 26, a certified YPA and currently working on my Certified Peer Specialist and CRPA credentials. </a:t>
            </a:r>
          </a:p>
          <a:p>
            <a:r>
              <a:rPr lang="en-US">
                <a:cs typeface="Calibri"/>
              </a:rPr>
              <a:t>I identify as a peer, a wife, a fur-mom and so much more! </a:t>
            </a:r>
            <a:endParaRPr lang="en-US">
              <a:ea typeface="Calibri"/>
              <a:cs typeface="Calibri"/>
            </a:endParaRPr>
          </a:p>
          <a:p>
            <a:r>
              <a:rPr lang="en-US">
                <a:cs typeface="Calibri"/>
              </a:rPr>
              <a:t>I was able to utilize my lived expertise to earn my Masters in Human Services to help others in my community live their best life</a:t>
            </a:r>
          </a:p>
          <a:p>
            <a:endParaRPr lang="en-US">
              <a:cs typeface="Calibri"/>
            </a:endParaRPr>
          </a:p>
        </p:txBody>
      </p:sp>
    </p:spTree>
    <p:extLst>
      <p:ext uri="{BB962C8B-B14F-4D97-AF65-F5344CB8AC3E}">
        <p14:creationId xmlns:p14="http://schemas.microsoft.com/office/powerpoint/2010/main" val="216782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17FD5-02D6-72FC-5F86-1221C2C3D701}"/>
              </a:ext>
            </a:extLst>
          </p:cNvPr>
          <p:cNvSpPr>
            <a:spLocks noGrp="1"/>
          </p:cNvSpPr>
          <p:nvPr>
            <p:ph type="title"/>
          </p:nvPr>
        </p:nvSpPr>
        <p:spPr>
          <a:xfrm>
            <a:off x="838200" y="365125"/>
            <a:ext cx="10515600" cy="1325563"/>
          </a:xfrm>
        </p:spPr>
        <p:txBody>
          <a:bodyPr>
            <a:normAutofit/>
          </a:bodyPr>
          <a:lstStyle/>
          <a:p>
            <a:r>
              <a:rPr lang="en-US" sz="5400">
                <a:cs typeface="Calibri Light"/>
              </a:rPr>
              <a:t>Why have the specialty? 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63D31D-CB6B-AE3D-8AEF-49ECD00AF2C2}"/>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457200" indent="-457200"/>
            <a:r>
              <a:rPr lang="en-US">
                <a:cs typeface="Calibri"/>
              </a:rPr>
              <a:t>as of 2024, approximately 19% of the world's population is over 65 years old</a:t>
            </a:r>
          </a:p>
          <a:p>
            <a:pPr marL="457200" indent="-457200"/>
            <a:r>
              <a:rPr lang="en-US">
                <a:cs typeface="Calibri"/>
              </a:rPr>
              <a:t>Across the board people are living longer, which also means people with mental health challenges are also living longer. </a:t>
            </a:r>
          </a:p>
          <a:p>
            <a:pPr marL="457200" indent="-457200"/>
            <a:r>
              <a:rPr lang="en-US">
                <a:cs typeface="Calibri"/>
              </a:rPr>
              <a:t>MHA conducted a study which found that most geriatric health teams do not include mental health services</a:t>
            </a:r>
          </a:p>
          <a:p>
            <a:pPr marL="457200" indent="-457200"/>
            <a:r>
              <a:rPr lang="en-US">
                <a:cs typeface="Calibri"/>
              </a:rPr>
              <a:t>As the population ages the comprehensiveness of service provision needs increase!</a:t>
            </a:r>
          </a:p>
          <a:p>
            <a:endParaRPr lang="en-US">
              <a:cs typeface="Calibri"/>
            </a:endParaRPr>
          </a:p>
        </p:txBody>
      </p:sp>
    </p:spTree>
    <p:extLst>
      <p:ext uri="{BB962C8B-B14F-4D97-AF65-F5344CB8AC3E}">
        <p14:creationId xmlns:p14="http://schemas.microsoft.com/office/powerpoint/2010/main" val="174029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5201D-9F0E-D486-DAC7-B0387083378D}"/>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Remember... Collaboration is Key</a:t>
            </a:r>
          </a:p>
        </p:txBody>
      </p:sp>
      <p:grpSp>
        <p:nvGrpSpPr>
          <p:cNvPr id="47" name="Group 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8" name="Rectangle 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F22E9DA7-5F19-44E5-7BC1-9DDE60C315FB}"/>
              </a:ext>
            </a:extLst>
          </p:cNvPr>
          <p:cNvGraphicFramePr>
            <a:graphicFrameLocks noGrp="1"/>
          </p:cNvGraphicFramePr>
          <p:nvPr>
            <p:ph idx="1"/>
            <p:extLst>
              <p:ext uri="{D42A27DB-BD31-4B8C-83A1-F6EECF244321}">
                <p14:modId xmlns:p14="http://schemas.microsoft.com/office/powerpoint/2010/main" val="168365140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8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67A6-F01C-7B75-5D34-4D3F36C4A523}"/>
              </a:ext>
            </a:extLst>
          </p:cNvPr>
          <p:cNvSpPr>
            <a:spLocks noGrp="1"/>
          </p:cNvSpPr>
          <p:nvPr>
            <p:ph type="title"/>
          </p:nvPr>
        </p:nvSpPr>
        <p:spPr>
          <a:xfrm>
            <a:off x="5868557" y="1138036"/>
            <a:ext cx="5444382" cy="1402470"/>
          </a:xfrm>
        </p:spPr>
        <p:txBody>
          <a:bodyPr anchor="t">
            <a:normAutofit/>
          </a:bodyPr>
          <a:lstStyle/>
          <a:p>
            <a:r>
              <a:rPr lang="en-US" sz="3200">
                <a:cs typeface="Calibri Light"/>
              </a:rPr>
              <a:t>Icebreaker</a:t>
            </a:r>
            <a:endParaRPr lang="en-US" sz="3200"/>
          </a:p>
        </p:txBody>
      </p:sp>
      <p:pic>
        <p:nvPicPr>
          <p:cNvPr id="16" name="Picture 15" descr="Different coloured question marks">
            <a:extLst>
              <a:ext uri="{FF2B5EF4-FFF2-40B4-BE49-F238E27FC236}">
                <a16:creationId xmlns:a16="http://schemas.microsoft.com/office/drawing/2014/main" id="{ED46819E-284E-4EB9-850F-A117D209D7DC}"/>
              </a:ext>
            </a:extLst>
          </p:cNvPr>
          <p:cNvPicPr>
            <a:picLocks noChangeAspect="1"/>
          </p:cNvPicPr>
          <p:nvPr/>
        </p:nvPicPr>
        <p:blipFill rotWithShape="1">
          <a:blip r:embed="rId2"/>
          <a:srcRect l="28309" r="29439" b="-2"/>
          <a:stretch/>
        </p:blipFill>
        <p:spPr>
          <a:xfrm>
            <a:off x="-1" y="10"/>
            <a:ext cx="5151179" cy="6857990"/>
          </a:xfrm>
          <a:prstGeom prst="rect">
            <a:avLst/>
          </a:prstGeom>
        </p:spPr>
      </p:pic>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7A70C5-2477-3FCF-65F2-3BD3DE0861FE}"/>
              </a:ext>
            </a:extLst>
          </p:cNvPr>
          <p:cNvSpPr>
            <a:spLocks noGrp="1"/>
          </p:cNvSpPr>
          <p:nvPr>
            <p:ph idx="1"/>
          </p:nvPr>
        </p:nvSpPr>
        <p:spPr>
          <a:xfrm>
            <a:off x="5868557" y="2551176"/>
            <a:ext cx="5444382" cy="3591207"/>
          </a:xfrm>
        </p:spPr>
        <p:txBody>
          <a:bodyPr vert="horz" lIns="91440" tIns="45720" rIns="91440" bIns="45720" rtlCol="0">
            <a:normAutofit/>
          </a:bodyPr>
          <a:lstStyle/>
          <a:p>
            <a:r>
              <a:rPr lang="en-US" sz="2000">
                <a:cs typeface="Calibri"/>
              </a:rPr>
              <a:t>At what age do you think self- advocacy starts?</a:t>
            </a:r>
          </a:p>
          <a:p>
            <a:endParaRPr lang="en-US" sz="2000">
              <a:cs typeface="Calibri"/>
            </a:endParaRPr>
          </a:p>
          <a:p>
            <a:r>
              <a:rPr lang="en-US" sz="2000">
                <a:cs typeface="Calibri"/>
              </a:rPr>
              <a:t>What does peer support mean to you? </a:t>
            </a:r>
          </a:p>
          <a:p>
            <a:endParaRPr lang="en-US" sz="2000">
              <a:cs typeface="Calibri"/>
            </a:endParaRPr>
          </a:p>
          <a:p>
            <a:r>
              <a:rPr lang="en-US" sz="2000">
                <a:cs typeface="Calibri"/>
              </a:rPr>
              <a:t>Have you noticed any changes in the way you perform advocacy throughout your career or life? </a:t>
            </a:r>
            <a:br>
              <a:rPr lang="en-US" sz="2000">
                <a:cs typeface="Calibri"/>
              </a:rPr>
            </a:br>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10256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AD18E-E8B4-DEEF-8A58-D8122B7807BD}"/>
              </a:ext>
            </a:extLst>
          </p:cNvPr>
          <p:cNvSpPr>
            <a:spLocks noGrp="1"/>
          </p:cNvSpPr>
          <p:nvPr>
            <p:ph type="title"/>
          </p:nvPr>
        </p:nvSpPr>
        <p:spPr>
          <a:xfrm>
            <a:off x="552108" y="1681796"/>
            <a:ext cx="3429000" cy="1719072"/>
          </a:xfrm>
        </p:spPr>
        <p:txBody>
          <a:bodyPr anchor="b">
            <a:normAutofit/>
          </a:bodyPr>
          <a:lstStyle/>
          <a:p>
            <a:r>
              <a:rPr lang="en-US" sz="3800">
                <a:cs typeface="Calibri Light"/>
              </a:rPr>
              <a:t>Let's start at    the beginning...</a:t>
            </a:r>
          </a:p>
        </p:txBody>
      </p:sp>
      <p:sp>
        <p:nvSpPr>
          <p:cNvPr id="4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3">
            <a:extLst>
              <a:ext uri="{FF2B5EF4-FFF2-40B4-BE49-F238E27FC236}">
                <a16:creationId xmlns:a16="http://schemas.microsoft.com/office/drawing/2014/main" id="{032AFBBE-58DD-8EF2-E128-89DA9172F735}"/>
              </a:ext>
            </a:extLst>
          </p:cNvPr>
          <p:cNvSpPr>
            <a:spLocks noGrp="1"/>
          </p:cNvSpPr>
          <p:nvPr>
            <p:ph idx="1"/>
          </p:nvPr>
        </p:nvSpPr>
        <p:spPr>
          <a:xfrm>
            <a:off x="683488" y="5014379"/>
            <a:ext cx="10821274" cy="529127"/>
          </a:xfrm>
        </p:spPr>
        <p:txBody>
          <a:bodyPr anchor="t">
            <a:normAutofit fontScale="92500"/>
          </a:bodyPr>
          <a:lstStyle/>
          <a:p>
            <a:pPr marL="0" indent="0">
              <a:buNone/>
            </a:pPr>
            <a:r>
              <a:rPr lang="en-US" sz="1800">
                <a:cs typeface="Calibri"/>
              </a:rPr>
              <a:t>Though Peer Support historically has focused on adults ages 20-50, how does Peer Support affect other parts of life?</a:t>
            </a:r>
          </a:p>
        </p:txBody>
      </p:sp>
      <p:pic>
        <p:nvPicPr>
          <p:cNvPr id="10" name="Content Placeholder 9" descr="A timeline of a health care program&#10;&#10;Description automatically generated">
            <a:extLst>
              <a:ext uri="{FF2B5EF4-FFF2-40B4-BE49-F238E27FC236}">
                <a16:creationId xmlns:a16="http://schemas.microsoft.com/office/drawing/2014/main" id="{467A4BA6-92A9-AE71-DF02-E1286BA51535}"/>
              </a:ext>
            </a:extLst>
          </p:cNvPr>
          <p:cNvPicPr>
            <a:picLocks noChangeAspect="1"/>
          </p:cNvPicPr>
          <p:nvPr/>
        </p:nvPicPr>
        <p:blipFill rotWithShape="1">
          <a:blip r:embed="rId3"/>
          <a:srcRect l="5331" r="2667" b="-1"/>
          <a:stretch/>
        </p:blipFill>
        <p:spPr>
          <a:xfrm>
            <a:off x="4531676" y="655283"/>
            <a:ext cx="6903720" cy="3883295"/>
          </a:xfrm>
          <a:prstGeom prst="rect">
            <a:avLst/>
          </a:prstGeom>
        </p:spPr>
      </p:pic>
    </p:spTree>
    <p:extLst>
      <p:ext uri="{BB962C8B-B14F-4D97-AF65-F5344CB8AC3E}">
        <p14:creationId xmlns:p14="http://schemas.microsoft.com/office/powerpoint/2010/main" val="5836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7FBE3-9381-7EE1-5B0D-534956E62A64}"/>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How Peer Support Stays Relevant</a:t>
            </a:r>
          </a:p>
        </p:txBody>
      </p:sp>
      <p:sp>
        <p:nvSpPr>
          <p:cNvPr id="25" name="Rectangle 2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71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71EE7-97E5-6804-7ED9-03599A333A01}"/>
              </a:ext>
            </a:extLst>
          </p:cNvPr>
          <p:cNvSpPr>
            <a:spLocks noGrp="1"/>
          </p:cNvSpPr>
          <p:nvPr>
            <p:ph type="title"/>
          </p:nvPr>
        </p:nvSpPr>
        <p:spPr>
          <a:xfrm>
            <a:off x="838200" y="365125"/>
            <a:ext cx="5558489" cy="1325563"/>
          </a:xfrm>
        </p:spPr>
        <p:txBody>
          <a:bodyPr>
            <a:normAutofit/>
          </a:bodyPr>
          <a:lstStyle/>
          <a:p>
            <a:r>
              <a:rPr lang="en-US">
                <a:cs typeface="Calibri Light"/>
              </a:rPr>
              <a:t>Peer Support is...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01A772-09A8-0CD5-E6B3-EB0791E6E959}"/>
              </a:ext>
            </a:extLst>
          </p:cNvPr>
          <p:cNvSpPr>
            <a:spLocks noGrp="1"/>
          </p:cNvSpPr>
          <p:nvPr>
            <p:ph idx="1"/>
          </p:nvPr>
        </p:nvSpPr>
        <p:spPr>
          <a:xfrm>
            <a:off x="838200" y="1825625"/>
            <a:ext cx="5558489" cy="681476"/>
          </a:xfrm>
        </p:spPr>
        <p:txBody>
          <a:bodyPr vert="horz" lIns="91440" tIns="45720" rIns="91440" bIns="45720" rtlCol="0" anchor="t">
            <a:normAutofit/>
          </a:bodyPr>
          <a:lstStyle/>
          <a:p>
            <a:pPr marL="0" indent="0">
              <a:buNone/>
            </a:pPr>
            <a:endParaRPr lang="en-US">
              <a:cs typeface="Calibri"/>
            </a:endParaRPr>
          </a:p>
          <a:p>
            <a:pPr marL="0" indent="0">
              <a:buNone/>
            </a:pPr>
            <a:endParaRPr lang="en-US">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D8638E-06A2-C750-9562-E4CF640DF80A}"/>
              </a:ext>
            </a:extLst>
          </p:cNvPr>
          <p:cNvSpPr txBox="1"/>
          <p:nvPr/>
        </p:nvSpPr>
        <p:spPr>
          <a:xfrm>
            <a:off x="394137" y="1981637"/>
            <a:ext cx="33830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Flexible</a:t>
            </a:r>
          </a:p>
        </p:txBody>
      </p:sp>
      <p:sp>
        <p:nvSpPr>
          <p:cNvPr id="5" name="TextBox 4">
            <a:extLst>
              <a:ext uri="{FF2B5EF4-FFF2-40B4-BE49-F238E27FC236}">
                <a16:creationId xmlns:a16="http://schemas.microsoft.com/office/drawing/2014/main" id="{2E8A760B-4189-3CA0-ABAF-F28BB8A6487D}"/>
              </a:ext>
            </a:extLst>
          </p:cNvPr>
          <p:cNvSpPr txBox="1"/>
          <p:nvPr/>
        </p:nvSpPr>
        <p:spPr>
          <a:xfrm>
            <a:off x="2737069" y="2839982"/>
            <a:ext cx="24086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Adaptable</a:t>
            </a:r>
          </a:p>
        </p:txBody>
      </p:sp>
      <p:sp>
        <p:nvSpPr>
          <p:cNvPr id="6" name="TextBox 5">
            <a:extLst>
              <a:ext uri="{FF2B5EF4-FFF2-40B4-BE49-F238E27FC236}">
                <a16:creationId xmlns:a16="http://schemas.microsoft.com/office/drawing/2014/main" id="{3B962910-B347-E16B-CB87-1C978C0B78FB}"/>
              </a:ext>
            </a:extLst>
          </p:cNvPr>
          <p:cNvSpPr txBox="1"/>
          <p:nvPr/>
        </p:nvSpPr>
        <p:spPr>
          <a:xfrm>
            <a:off x="650326" y="3700517"/>
            <a:ext cx="22115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Universal</a:t>
            </a:r>
            <a:endParaRPr lang="en-US" sz="2800"/>
          </a:p>
        </p:txBody>
      </p:sp>
      <p:sp>
        <p:nvSpPr>
          <p:cNvPr id="7" name="TextBox 6">
            <a:extLst>
              <a:ext uri="{FF2B5EF4-FFF2-40B4-BE49-F238E27FC236}">
                <a16:creationId xmlns:a16="http://schemas.microsoft.com/office/drawing/2014/main" id="{EC9F4AB7-9A9D-0691-7430-5EE56C573FCF}"/>
              </a:ext>
            </a:extLst>
          </p:cNvPr>
          <p:cNvSpPr txBox="1"/>
          <p:nvPr/>
        </p:nvSpPr>
        <p:spPr>
          <a:xfrm>
            <a:off x="2682327" y="4685861"/>
            <a:ext cx="28356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Transformative</a:t>
            </a:r>
          </a:p>
        </p:txBody>
      </p:sp>
    </p:spTree>
    <p:extLst>
      <p:ext uri="{BB962C8B-B14F-4D97-AF65-F5344CB8AC3E}">
        <p14:creationId xmlns:p14="http://schemas.microsoft.com/office/powerpoint/2010/main" val="25728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46BD6-5373-2FE4-775F-39A937DD0BCF}"/>
              </a:ext>
            </a:extLst>
          </p:cNvPr>
          <p:cNvSpPr>
            <a:spLocks noGrp="1"/>
          </p:cNvSpPr>
          <p:nvPr>
            <p:ph type="title"/>
          </p:nvPr>
        </p:nvSpPr>
        <p:spPr>
          <a:xfrm>
            <a:off x="1171074" y="1396686"/>
            <a:ext cx="3240506" cy="4064628"/>
          </a:xfrm>
        </p:spPr>
        <p:txBody>
          <a:bodyPr>
            <a:normAutofit/>
          </a:bodyPr>
          <a:lstStyle/>
          <a:p>
            <a:r>
              <a:rPr lang="en-US">
                <a:solidFill>
                  <a:srgbClr val="FFFFFF"/>
                </a:solidFill>
                <a:ea typeface="Calibri Light"/>
                <a:cs typeface="Calibri Light"/>
              </a:rPr>
              <a:t>Peer Support as You Age</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AD2FED-4B2E-FDB2-0E81-E20A6BDBC414}"/>
              </a:ext>
            </a:extLst>
          </p:cNvPr>
          <p:cNvSpPr>
            <a:spLocks noGrp="1"/>
          </p:cNvSpPr>
          <p:nvPr>
            <p:ph idx="1"/>
          </p:nvPr>
        </p:nvSpPr>
        <p:spPr>
          <a:xfrm>
            <a:off x="5653987" y="1972586"/>
            <a:ext cx="5536397" cy="1509144"/>
          </a:xfrm>
        </p:spPr>
        <p:txBody>
          <a:bodyPr vert="horz" lIns="91440" tIns="45720" rIns="91440" bIns="45720" rtlCol="0" anchor="t">
            <a:normAutofit fontScale="47500" lnSpcReduction="20000"/>
          </a:bodyPr>
          <a:lstStyle/>
          <a:p>
            <a:pPr marL="457200" indent="-457200"/>
            <a:r>
              <a:rPr lang="en-US" sz="3600" dirty="0">
                <a:ea typeface="Calibri"/>
                <a:cs typeface="Calibri"/>
              </a:rPr>
              <a:t>Think about what your needs were when you were an adolescent, are they the same as they are now?</a:t>
            </a:r>
            <a:endParaRPr lang="en-US" sz="3600" dirty="0">
              <a:cs typeface="Calibri"/>
            </a:endParaRPr>
          </a:p>
          <a:p>
            <a:pPr marL="457200" indent="-457200"/>
            <a:r>
              <a:rPr lang="en-US" sz="3600" dirty="0">
                <a:ea typeface="Calibri"/>
                <a:cs typeface="Calibri"/>
              </a:rPr>
              <a:t>Do you foresee them changing as you continue to age?</a:t>
            </a:r>
          </a:p>
          <a:p>
            <a:pPr marL="0" indent="0">
              <a:buNone/>
            </a:pPr>
            <a:endParaRPr lang="en-US">
              <a:ea typeface="Calibri"/>
              <a:cs typeface="Calibri"/>
            </a:endParaRPr>
          </a:p>
          <a:p>
            <a:pPr marL="0" indent="0">
              <a:buNone/>
            </a:pPr>
            <a:r>
              <a:rPr lang="en-US" sz="1600" i="1" dirty="0">
                <a:ea typeface="Calibri"/>
                <a:cs typeface="Calibri"/>
              </a:rPr>
              <a:t>                                                         </a:t>
            </a:r>
            <a:r>
              <a:rPr lang="en-US" sz="2100" i="1" dirty="0">
                <a:ea typeface="Calibri"/>
                <a:cs typeface="Calibri"/>
              </a:rPr>
              <a:t>Scan the QR code to access the poll or use the code </a:t>
            </a:r>
            <a:r>
              <a:rPr lang="en-US" sz="2500" b="1" dirty="0">
                <a:ea typeface="+mn-lt"/>
                <a:cs typeface="+mn-lt"/>
              </a:rPr>
              <a:t>5455 5902</a:t>
            </a:r>
            <a:r>
              <a:rPr lang="en-US" sz="2100" i="1" dirty="0">
                <a:ea typeface="Calibri"/>
                <a:cs typeface="Calibri"/>
              </a:rPr>
              <a:t>!</a:t>
            </a:r>
          </a:p>
        </p:txBody>
      </p:sp>
      <p:pic>
        <p:nvPicPr>
          <p:cNvPr id="4" name="Picture 3" descr="A qr code on a white background&#10;&#10;Description automatically generated">
            <a:extLst>
              <a:ext uri="{FF2B5EF4-FFF2-40B4-BE49-F238E27FC236}">
                <a16:creationId xmlns:a16="http://schemas.microsoft.com/office/drawing/2014/main" id="{8751BC68-AFE2-F756-6D3C-D78522F06C62}"/>
              </a:ext>
            </a:extLst>
          </p:cNvPr>
          <p:cNvPicPr>
            <a:picLocks noChangeAspect="1"/>
          </p:cNvPicPr>
          <p:nvPr/>
        </p:nvPicPr>
        <p:blipFill>
          <a:blip r:embed="rId3"/>
          <a:stretch>
            <a:fillRect/>
          </a:stretch>
        </p:blipFill>
        <p:spPr>
          <a:xfrm>
            <a:off x="7236673" y="3318472"/>
            <a:ext cx="2935857" cy="2935857"/>
          </a:xfrm>
          <a:prstGeom prst="rect">
            <a:avLst/>
          </a:prstGeom>
        </p:spPr>
      </p:pic>
    </p:spTree>
    <p:extLst>
      <p:ext uri="{BB962C8B-B14F-4D97-AF65-F5344CB8AC3E}">
        <p14:creationId xmlns:p14="http://schemas.microsoft.com/office/powerpoint/2010/main" val="76855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7424D-6B17-209C-1FCF-6B4020B6806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Types of Peer Support </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4D392FC1-1741-3C37-DA7C-CBF7D82AC893}"/>
              </a:ext>
            </a:extLst>
          </p:cNvPr>
          <p:cNvGraphicFramePr>
            <a:graphicFrameLocks noGrp="1"/>
          </p:cNvGraphicFramePr>
          <p:nvPr>
            <p:ph idx="1"/>
            <p:extLst>
              <p:ext uri="{D42A27DB-BD31-4B8C-83A1-F6EECF244321}">
                <p14:modId xmlns:p14="http://schemas.microsoft.com/office/powerpoint/2010/main" val="970397147"/>
              </p:ext>
            </p:extLst>
          </p:nvPr>
        </p:nvGraphicFramePr>
        <p:xfrm>
          <a:off x="425823" y="2958352"/>
          <a:ext cx="11230003" cy="1989030"/>
        </p:xfrm>
        <a:graphic>
          <a:graphicData uri="http://schemas.openxmlformats.org/drawingml/2006/table">
            <a:tbl>
              <a:tblPr firstRow="1" bandRow="1">
                <a:tableStyleId>{21E4AEA4-8DFA-4A89-87EB-49C32662AFE0}</a:tableStyleId>
              </a:tblPr>
              <a:tblGrid>
                <a:gridCol w="2807501">
                  <a:extLst>
                    <a:ext uri="{9D8B030D-6E8A-4147-A177-3AD203B41FA5}">
                      <a16:colId xmlns:a16="http://schemas.microsoft.com/office/drawing/2014/main" val="3739675608"/>
                    </a:ext>
                  </a:extLst>
                </a:gridCol>
                <a:gridCol w="2468231">
                  <a:extLst>
                    <a:ext uri="{9D8B030D-6E8A-4147-A177-3AD203B41FA5}">
                      <a16:colId xmlns:a16="http://schemas.microsoft.com/office/drawing/2014/main" val="45034666"/>
                    </a:ext>
                  </a:extLst>
                </a:gridCol>
                <a:gridCol w="3146770">
                  <a:extLst>
                    <a:ext uri="{9D8B030D-6E8A-4147-A177-3AD203B41FA5}">
                      <a16:colId xmlns:a16="http://schemas.microsoft.com/office/drawing/2014/main" val="561323047"/>
                    </a:ext>
                  </a:extLst>
                </a:gridCol>
                <a:gridCol w="2807501">
                  <a:extLst>
                    <a:ext uri="{9D8B030D-6E8A-4147-A177-3AD203B41FA5}">
                      <a16:colId xmlns:a16="http://schemas.microsoft.com/office/drawing/2014/main" val="957762764"/>
                    </a:ext>
                  </a:extLst>
                </a:gridCol>
              </a:tblGrid>
              <a:tr h="1989030">
                <a:tc>
                  <a:txBody>
                    <a:bodyPr/>
                    <a:lstStyle/>
                    <a:p>
                      <a:pPr lvl="0">
                        <a:buNone/>
                      </a:pPr>
                      <a:r>
                        <a:rPr lang="en-US" sz="3600">
                          <a:solidFill>
                            <a:schemeClr val="tx1"/>
                          </a:solidFill>
                        </a:rPr>
                        <a:t>Youth Peer Advocate</a:t>
                      </a:r>
                      <a:endParaRPr lang="en-US" sz="3600" err="1">
                        <a:solidFill>
                          <a:schemeClr val="tx1"/>
                        </a:solidFill>
                      </a:endParaRPr>
                    </a:p>
                  </a:txBody>
                  <a:tcPr/>
                </a:tc>
                <a:tc>
                  <a:txBody>
                    <a:bodyPr/>
                    <a:lstStyle/>
                    <a:p>
                      <a:r>
                        <a:rPr lang="en-US" sz="3600">
                          <a:solidFill>
                            <a:schemeClr val="tx1"/>
                          </a:solidFill>
                        </a:rPr>
                        <a:t>Family Peer Advocate</a:t>
                      </a:r>
                      <a:endParaRPr lang="en-US"/>
                    </a:p>
                  </a:txBody>
                  <a:tcPr>
                    <a:solidFill>
                      <a:schemeClr val="accent2">
                        <a:lumMod val="60000"/>
                        <a:lumOff val="40000"/>
                      </a:schemeClr>
                    </a:solidFill>
                  </a:tcPr>
                </a:tc>
                <a:tc>
                  <a:txBody>
                    <a:bodyPr/>
                    <a:lstStyle/>
                    <a:p>
                      <a:r>
                        <a:rPr lang="en-US" sz="3600">
                          <a:solidFill>
                            <a:schemeClr val="tx1"/>
                          </a:solidFill>
                        </a:rPr>
                        <a:t>Certified Recovery Peer Advocate</a:t>
                      </a:r>
                    </a:p>
                  </a:txBody>
                  <a:tcPr>
                    <a:solidFill>
                      <a:schemeClr val="accent2">
                        <a:lumMod val="40000"/>
                        <a:lumOff val="60000"/>
                      </a:schemeClr>
                    </a:solidFill>
                  </a:tcPr>
                </a:tc>
                <a:tc>
                  <a:txBody>
                    <a:bodyPr/>
                    <a:lstStyle/>
                    <a:p>
                      <a:r>
                        <a:rPr lang="en-US" sz="3600">
                          <a:solidFill>
                            <a:schemeClr val="tx1"/>
                          </a:solidFill>
                        </a:rPr>
                        <a:t>Certified Peer Specialist</a:t>
                      </a:r>
                    </a:p>
                  </a:txBody>
                  <a:tcPr>
                    <a:solidFill>
                      <a:schemeClr val="accent2">
                        <a:lumMod val="20000"/>
                        <a:lumOff val="80000"/>
                      </a:schemeClr>
                    </a:solidFill>
                  </a:tcPr>
                </a:tc>
                <a:extLst>
                  <a:ext uri="{0D108BD9-81ED-4DB2-BD59-A6C34878D82A}">
                    <a16:rowId xmlns:a16="http://schemas.microsoft.com/office/drawing/2014/main" val="1046278709"/>
                  </a:ext>
                </a:extLst>
              </a:tr>
            </a:tbl>
          </a:graphicData>
        </a:graphic>
      </p:graphicFrame>
    </p:spTree>
    <p:extLst>
      <p:ext uri="{BB962C8B-B14F-4D97-AF65-F5344CB8AC3E}">
        <p14:creationId xmlns:p14="http://schemas.microsoft.com/office/powerpoint/2010/main" val="76508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BEE55-A069-A9E9-96FC-F074FB2012A2}"/>
              </a:ext>
            </a:extLst>
          </p:cNvPr>
          <p:cNvSpPr>
            <a:spLocks noGrp="1"/>
          </p:cNvSpPr>
          <p:nvPr>
            <p:ph type="title"/>
          </p:nvPr>
        </p:nvSpPr>
        <p:spPr>
          <a:xfrm>
            <a:off x="956826" y="1112969"/>
            <a:ext cx="3937298" cy="4166010"/>
          </a:xfrm>
        </p:spPr>
        <p:txBody>
          <a:bodyPr>
            <a:normAutofit/>
          </a:bodyPr>
          <a:lstStyle/>
          <a:p>
            <a:r>
              <a:rPr lang="en-US" dirty="0">
                <a:solidFill>
                  <a:srgbClr val="FFFFFF"/>
                </a:solidFill>
                <a:cs typeface="Calibri Light"/>
              </a:rPr>
              <a:t>Youth Peer Advocate</a:t>
            </a:r>
            <a:endParaRPr lang="en-US" dirty="0">
              <a:solidFill>
                <a:srgbClr val="FFFFFF"/>
              </a:solidFill>
            </a:endParaRP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AD0149-FCA3-F6D9-335E-10C5459626EC}"/>
              </a:ext>
            </a:extLst>
          </p:cNvPr>
          <p:cNvSpPr>
            <a:spLocks noGrp="1"/>
          </p:cNvSpPr>
          <p:nvPr>
            <p:ph idx="1"/>
          </p:nvPr>
        </p:nvSpPr>
        <p:spPr>
          <a:xfrm>
            <a:off x="6096000" y="820880"/>
            <a:ext cx="5257799" cy="4889350"/>
          </a:xfrm>
        </p:spPr>
        <p:txBody>
          <a:bodyPr anchor="t">
            <a:normAutofit/>
          </a:bodyPr>
          <a:lstStyle/>
          <a:p>
            <a:r>
              <a:rPr lang="en-US">
                <a:ea typeface="Calibri"/>
                <a:cs typeface="Calibri"/>
              </a:rPr>
              <a:t>Young people have been part of the peer support movement since the beginning</a:t>
            </a:r>
          </a:p>
          <a:p>
            <a:r>
              <a:rPr lang="en-US">
                <a:ea typeface="Calibri"/>
                <a:cs typeface="Calibri"/>
              </a:rPr>
              <a:t>Organized Youth Peer Support started in the late 1980s</a:t>
            </a:r>
          </a:p>
          <a:p>
            <a:r>
              <a:rPr lang="en-US">
                <a:ea typeface="Calibri"/>
                <a:cs typeface="Calibri"/>
              </a:rPr>
              <a:t>Became a Medicaid billable service in 2013</a:t>
            </a:r>
          </a:p>
          <a:p>
            <a:r>
              <a:rPr lang="en-US">
                <a:ea typeface="Calibri"/>
                <a:cs typeface="Calibri"/>
              </a:rPr>
              <a:t>Specifically for transition aged youth, under 18</a:t>
            </a:r>
          </a:p>
          <a:p>
            <a:endParaRPr lang="en-US">
              <a:ea typeface="Calibri"/>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8877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16</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Peer Support Throughout the Lifespan</vt:lpstr>
      <vt:lpstr>Who am I?</vt:lpstr>
      <vt:lpstr>Icebreaker</vt:lpstr>
      <vt:lpstr>Let's start at    the beginning...</vt:lpstr>
      <vt:lpstr>How Peer Support Stays Relevant</vt:lpstr>
      <vt:lpstr>Peer Support is...</vt:lpstr>
      <vt:lpstr>Peer Support as You Age</vt:lpstr>
      <vt:lpstr>Types of Peer Support </vt:lpstr>
      <vt:lpstr>Youth Peer Advocate</vt:lpstr>
      <vt:lpstr>Job expectations of a YPA</vt:lpstr>
      <vt:lpstr>Family Peer Advocate</vt:lpstr>
      <vt:lpstr>Job expectations of a FPA</vt:lpstr>
      <vt:lpstr>Certified  Recovery Peer Advocate</vt:lpstr>
      <vt:lpstr>Job expectations of a CRPA</vt:lpstr>
      <vt:lpstr>Certified Peer Specialist</vt:lpstr>
      <vt:lpstr>Job Expectations of a  Certified Peer Specialist</vt:lpstr>
      <vt:lpstr>What's next?</vt:lpstr>
      <vt:lpstr>Peer Support for Older Adults</vt:lpstr>
      <vt:lpstr>Programs currently out! </vt:lpstr>
      <vt:lpstr>Why have the specialty? </vt:lpstr>
      <vt:lpstr>Remember... Collaboration is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87</cp:revision>
  <dcterms:created xsi:type="dcterms:W3CDTF">2013-07-15T20:26:40Z</dcterms:created>
  <dcterms:modified xsi:type="dcterms:W3CDTF">2024-02-01T22:58:02Z</dcterms:modified>
</cp:coreProperties>
</file>